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60" r:id="rId3"/>
    <p:sldId id="276" r:id="rId4"/>
    <p:sldId id="261" r:id="rId5"/>
    <p:sldId id="277" r:id="rId6"/>
    <p:sldId id="280" r:id="rId7"/>
    <p:sldId id="281" r:id="rId8"/>
    <p:sldId id="282" r:id="rId9"/>
    <p:sldId id="284" r:id="rId10"/>
    <p:sldId id="285" r:id="rId11"/>
    <p:sldId id="263" r:id="rId12"/>
    <p:sldId id="269" r:id="rId13"/>
    <p:sldId id="286" r:id="rId14"/>
    <p:sldId id="266" r:id="rId15"/>
    <p:sldId id="288" r:id="rId16"/>
    <p:sldId id="289" r:id="rId17"/>
    <p:sldId id="290" r:id="rId18"/>
    <p:sldId id="291" r:id="rId19"/>
    <p:sldId id="292" r:id="rId20"/>
    <p:sldId id="293" r:id="rId21"/>
    <p:sldId id="294" r:id="rId22"/>
    <p:sldId id="295" r:id="rId23"/>
    <p:sldId id="296" r:id="rId24"/>
    <p:sldId id="297" r:id="rId25"/>
    <p:sldId id="298" r:id="rId26"/>
    <p:sldId id="271" r:id="rId27"/>
    <p:sldId id="272" r:id="rId28"/>
    <p:sldId id="273" r:id="rId29"/>
    <p:sldId id="299" r:id="rId30"/>
    <p:sldId id="274" r:id="rId31"/>
    <p:sldId id="275"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AC04"/>
    <a:srgbClr val="4CAE02"/>
    <a:srgbClr val="FFFFFF"/>
    <a:srgbClr val="19A8B7"/>
    <a:srgbClr val="FF3300"/>
    <a:srgbClr val="35374D"/>
    <a:srgbClr val="2E2F3E"/>
    <a:srgbClr val="0F002E"/>
    <a:srgbClr val="17004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5" d="100"/>
          <a:sy n="75" d="100"/>
        </p:scale>
        <p:origin x="974" y="29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hdphoto1.wdp>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04302-0BBC-4CD2-9927-640E5335CF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D14FA0F9-E951-4EF7-9F06-5583BCB772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FE845C5E-0924-4C87-B2DB-5A7F3DF46F83}"/>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5" name="Footer Placeholder 4">
            <a:extLst>
              <a:ext uri="{FF2B5EF4-FFF2-40B4-BE49-F238E27FC236}">
                <a16:creationId xmlns:a16="http://schemas.microsoft.com/office/drawing/2014/main" id="{24795088-3C04-47FA-AFE8-4CA94332321B}"/>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C6E0CEF-2730-4840-9643-6D1B708D5A63}"/>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646362589"/>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E113B-57DF-47CF-ABA3-669F91DAC320}"/>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A25D231-B521-4BA0-AA6F-DBBA3A7242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3AB68C5D-1E8B-4983-9A95-A4B2A36E2001}"/>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5" name="Footer Placeholder 4">
            <a:extLst>
              <a:ext uri="{FF2B5EF4-FFF2-40B4-BE49-F238E27FC236}">
                <a16:creationId xmlns:a16="http://schemas.microsoft.com/office/drawing/2014/main" id="{7AC11E08-10BD-465D-8301-4D1F26C39AD8}"/>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2E8124E3-CDB7-485F-B30F-E1FE183D469B}"/>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1268898578"/>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646529-93A6-4803-B2E2-426821EA017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A01B330B-C8FA-4598-A6F5-B8AA27C5C2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2846750B-600C-46CA-8263-96E5CCF2AA4D}"/>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5" name="Footer Placeholder 4">
            <a:extLst>
              <a:ext uri="{FF2B5EF4-FFF2-40B4-BE49-F238E27FC236}">
                <a16:creationId xmlns:a16="http://schemas.microsoft.com/office/drawing/2014/main" id="{CEBF49C8-5E62-4517-AC02-AAD0BF17EBC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46BFDC6-CF5D-46DD-B44B-C9D6CDDC1D17}"/>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548443788"/>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EE149-1AC7-4C3D-9AAB-98517840B944}"/>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A75D7828-8A00-4B05-BC89-DD51874401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AA9D1A52-1415-4D2A-B5BE-2BF4B69F7C17}"/>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5" name="Footer Placeholder 4">
            <a:extLst>
              <a:ext uri="{FF2B5EF4-FFF2-40B4-BE49-F238E27FC236}">
                <a16:creationId xmlns:a16="http://schemas.microsoft.com/office/drawing/2014/main" id="{7BD85061-8CDA-4C0E-9FC5-90000FE4AC38}"/>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2CB305D-7E58-4627-B209-D371E7B1017C}"/>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1324280203"/>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F4147-1EDE-4582-AD7A-D254FCB468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D2E19659-AFEB-487F-9338-710CE1B75C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7094EB-A212-4556-9E7E-03C99616C44F}"/>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5" name="Footer Placeholder 4">
            <a:extLst>
              <a:ext uri="{FF2B5EF4-FFF2-40B4-BE49-F238E27FC236}">
                <a16:creationId xmlns:a16="http://schemas.microsoft.com/office/drawing/2014/main" id="{86C2A5A3-F231-4EB3-B209-93ABAEB4A7E5}"/>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D5E4C424-013D-4D93-BF33-6DD5C7908121}"/>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4246675648"/>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40128-B35F-47F1-8AA3-337F5F2332D7}"/>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BDB3A256-BA9C-4266-A0FA-B833FDE1278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F36E092-AF7A-420F-943C-652641CFAE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59B21176-5893-49D6-80CD-A928F705FD39}"/>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6" name="Footer Placeholder 5">
            <a:extLst>
              <a:ext uri="{FF2B5EF4-FFF2-40B4-BE49-F238E27FC236}">
                <a16:creationId xmlns:a16="http://schemas.microsoft.com/office/drawing/2014/main" id="{AB93BDBC-AEBB-4070-A5EC-D5EE85718236}"/>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B0455D5E-365A-4135-B5C2-E5897458052A}"/>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997496337"/>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E4D64-B2BB-4D1D-A8C8-9871D240A362}"/>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72576B6-7A11-4683-B3AD-244C0510A7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0935E8-FB1B-4716-A3B3-DBCAAC8735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C924A5B-C6CF-4C4F-A0E3-5A3FA08B65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8B001F-A9BC-47EE-91B2-694AF65FD8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4CE6B5A1-7E2B-45CA-B4BD-D6C9E046662C}"/>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8" name="Footer Placeholder 7">
            <a:extLst>
              <a:ext uri="{FF2B5EF4-FFF2-40B4-BE49-F238E27FC236}">
                <a16:creationId xmlns:a16="http://schemas.microsoft.com/office/drawing/2014/main" id="{8B446180-BC87-490F-97BF-F76EE64D6ECB}"/>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AEC05D01-030F-4408-B989-1DC1866C4E6D}"/>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2103289813"/>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C9010-2593-4E8B-9D9D-20A22C6B66AA}"/>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20974710-50B4-465A-A4C4-3D5F0D891E4A}"/>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4" name="Footer Placeholder 3">
            <a:extLst>
              <a:ext uri="{FF2B5EF4-FFF2-40B4-BE49-F238E27FC236}">
                <a16:creationId xmlns:a16="http://schemas.microsoft.com/office/drawing/2014/main" id="{95DDEFB9-6E08-49E0-86FA-9F939A28F3D0}"/>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E7043044-1241-457B-AC19-3CAF79FC4027}"/>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2331573011"/>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C3BF9F-199B-4B44-A3B9-1EB60B23C16F}"/>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3" name="Footer Placeholder 2">
            <a:extLst>
              <a:ext uri="{FF2B5EF4-FFF2-40B4-BE49-F238E27FC236}">
                <a16:creationId xmlns:a16="http://schemas.microsoft.com/office/drawing/2014/main" id="{1E8A76FD-9600-4D25-9DEB-88B03E75601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668F56E1-0F54-4A58-93A5-57810B04A9F2}"/>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1800693563"/>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E8616-CCBC-48E1-A233-5DE72428BC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2B7E849-DBE4-4A4C-9FAD-6DBC473AC3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CB42FD3-AA52-4B0F-B24C-4C1483BE4F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5918A6-E8DE-4B17-B8C2-05BA7C1D2C88}"/>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6" name="Footer Placeholder 5">
            <a:extLst>
              <a:ext uri="{FF2B5EF4-FFF2-40B4-BE49-F238E27FC236}">
                <a16:creationId xmlns:a16="http://schemas.microsoft.com/office/drawing/2014/main" id="{60F95D63-5016-4C9E-A9EC-AFEDA4D49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322CC3F7-C869-4AF0-A671-D7D63DEB5BB9}"/>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2436501639"/>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A2DD7-F374-45E5-A5F7-8525EAE431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621B3188-898D-44AC-961F-3C84D83749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B9A91DB-8255-47BD-ADFD-98A5C9D6EF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467DC8-FB24-43CB-BC0C-0EDAAEE1F571}"/>
              </a:ext>
            </a:extLst>
          </p:cNvPr>
          <p:cNvSpPr>
            <a:spLocks noGrp="1"/>
          </p:cNvSpPr>
          <p:nvPr>
            <p:ph type="dt" sz="half" idx="10"/>
          </p:nvPr>
        </p:nvSpPr>
        <p:spPr/>
        <p:txBody>
          <a:bodyPr/>
          <a:lstStyle/>
          <a:p>
            <a:fld id="{D94DDD91-CC56-4D1A-B958-1CA5310072E8}" type="datetimeFigureOut">
              <a:rPr lang="en-NZ" smtClean="0"/>
              <a:t>30/08/2021</a:t>
            </a:fld>
            <a:endParaRPr lang="en-NZ"/>
          </a:p>
        </p:txBody>
      </p:sp>
      <p:sp>
        <p:nvSpPr>
          <p:cNvPr id="6" name="Footer Placeholder 5">
            <a:extLst>
              <a:ext uri="{FF2B5EF4-FFF2-40B4-BE49-F238E27FC236}">
                <a16:creationId xmlns:a16="http://schemas.microsoft.com/office/drawing/2014/main" id="{144456B3-76E7-41B8-8885-793CB91D3B28}"/>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69F3145-3CEC-4323-AD9F-DB827C3B3F22}"/>
              </a:ext>
            </a:extLst>
          </p:cNvPr>
          <p:cNvSpPr>
            <a:spLocks noGrp="1"/>
          </p:cNvSpPr>
          <p:nvPr>
            <p:ph type="sldNum" sz="quarter" idx="12"/>
          </p:nvPr>
        </p:nvSpPr>
        <p:spPr/>
        <p:txBody>
          <a:bodyPr/>
          <a:lstStyle/>
          <a:p>
            <a:fld id="{FBD44001-03BF-4DA4-BE47-DBD640BA5D4A}" type="slidenum">
              <a:rPr lang="en-NZ" smtClean="0"/>
              <a:t>‹#›</a:t>
            </a:fld>
            <a:endParaRPr lang="en-NZ"/>
          </a:p>
        </p:txBody>
      </p:sp>
    </p:spTree>
    <p:extLst>
      <p:ext uri="{BB962C8B-B14F-4D97-AF65-F5344CB8AC3E}">
        <p14:creationId xmlns:p14="http://schemas.microsoft.com/office/powerpoint/2010/main" val="2265519544"/>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60FE2E-0208-4DC2-A3C3-DEF4F1F5A1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7BF655F-579C-4B10-9BC7-11F5C30B77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DEAA74C-1145-4CBC-9374-476A06950F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4DDD91-CC56-4D1A-B958-1CA5310072E8}" type="datetimeFigureOut">
              <a:rPr lang="en-NZ" smtClean="0"/>
              <a:t>30/08/2021</a:t>
            </a:fld>
            <a:endParaRPr lang="en-NZ"/>
          </a:p>
        </p:txBody>
      </p:sp>
      <p:sp>
        <p:nvSpPr>
          <p:cNvPr id="5" name="Footer Placeholder 4">
            <a:extLst>
              <a:ext uri="{FF2B5EF4-FFF2-40B4-BE49-F238E27FC236}">
                <a16:creationId xmlns:a16="http://schemas.microsoft.com/office/drawing/2014/main" id="{496658A4-2943-4DE9-BFEC-087C8DB8D7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99AE0670-7310-458A-A9B5-2A89984152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D44001-03BF-4DA4-BE47-DBD640BA5D4A}" type="slidenum">
              <a:rPr lang="en-NZ" smtClean="0"/>
              <a:t>‹#›</a:t>
            </a:fld>
            <a:endParaRPr lang="en-NZ"/>
          </a:p>
        </p:txBody>
      </p:sp>
    </p:spTree>
    <p:extLst>
      <p:ext uri="{BB962C8B-B14F-4D97-AF65-F5344CB8AC3E}">
        <p14:creationId xmlns:p14="http://schemas.microsoft.com/office/powerpoint/2010/main" val="15031753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6.jpeg"/><Relationship Id="rId5" Type="http://schemas.openxmlformats.org/officeDocument/2006/relationships/image" Target="../media/image25.jpeg"/><Relationship Id="rId4" Type="http://schemas.openxmlformats.org/officeDocument/2006/relationships/image" Target="../media/image24.jpeg"/></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drive.google.com/file/d/1V9FuHVcoDAjyfNs_zN8ujjo_UCFtlmj_/view?usp=sharing"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EE8D06-1A7F-42B2-9127-1632C9AD55E7}"/>
              </a:ext>
            </a:extLst>
          </p:cNvPr>
          <p:cNvPicPr preferRelativeResize="0">
            <a:picLocks/>
          </p:cNvPicPr>
          <p:nvPr/>
        </p:nvPicPr>
        <p:blipFill>
          <a:blip r:embed="rId2">
            <a:extLst>
              <a:ext uri="{28A0092B-C50C-407E-A947-70E740481C1C}">
                <a14:useLocalDpi xmlns:a14="http://schemas.microsoft.com/office/drawing/2010/main" val="0"/>
              </a:ext>
            </a:extLst>
          </a:blip>
          <a:srcRect l="2834" r="2834"/>
          <a:stretch/>
        </p:blipFill>
        <p:spPr>
          <a:xfrm>
            <a:off x="359400" y="360000"/>
            <a:ext cx="11473200" cy="6138000"/>
          </a:xfrm>
          <a:prstGeom prst="rect">
            <a:avLst/>
          </a:prstGeom>
        </p:spPr>
      </p:pic>
      <p:sp>
        <p:nvSpPr>
          <p:cNvPr id="7" name="Rectangle 6">
            <a:extLst>
              <a:ext uri="{FF2B5EF4-FFF2-40B4-BE49-F238E27FC236}">
                <a16:creationId xmlns:a16="http://schemas.microsoft.com/office/drawing/2014/main" id="{FD3DDA43-6DDE-4FB1-860A-3E3F8D4BE490}"/>
              </a:ext>
            </a:extLst>
          </p:cNvPr>
          <p:cNvSpPr/>
          <p:nvPr/>
        </p:nvSpPr>
        <p:spPr>
          <a:xfrm>
            <a:off x="11590116" y="1844848"/>
            <a:ext cx="10988233" cy="3168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 name="Title 1">
            <a:extLst>
              <a:ext uri="{FF2B5EF4-FFF2-40B4-BE49-F238E27FC236}">
                <a16:creationId xmlns:a16="http://schemas.microsoft.com/office/drawing/2014/main" id="{4CCCC627-14D3-4C2E-8F00-38079E1ECC1C}"/>
              </a:ext>
            </a:extLst>
          </p:cNvPr>
          <p:cNvSpPr txBox="1">
            <a:spLocks/>
          </p:cNvSpPr>
          <p:nvPr/>
        </p:nvSpPr>
        <p:spPr>
          <a:xfrm>
            <a:off x="4935429" y="1038102"/>
            <a:ext cx="6897171" cy="44576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dirty="0">
                <a:latin typeface="IBM Plex Sans ExtraLight" panose="020B0303050203000203" pitchFamily="34" charset="0"/>
              </a:rPr>
              <a:t>ON THE </a:t>
            </a:r>
            <a:r>
              <a:rPr lang="en-US" sz="8000" dirty="0">
                <a:latin typeface="IBM Plex Sans" panose="020B0503050203000203" pitchFamily="34" charset="0"/>
              </a:rPr>
              <a:t>RIGHT TRACK</a:t>
            </a:r>
            <a:endParaRPr lang="en-NZ" sz="8000" dirty="0">
              <a:latin typeface="IBM Plex Sans" panose="020B0503050203000203" pitchFamily="34" charset="0"/>
            </a:endParaRPr>
          </a:p>
        </p:txBody>
      </p:sp>
      <p:sp>
        <p:nvSpPr>
          <p:cNvPr id="6" name="Subtitle 2">
            <a:extLst>
              <a:ext uri="{FF2B5EF4-FFF2-40B4-BE49-F238E27FC236}">
                <a16:creationId xmlns:a16="http://schemas.microsoft.com/office/drawing/2014/main" id="{39E77214-59D0-426A-A98E-03DEF06E137C}"/>
              </a:ext>
            </a:extLst>
          </p:cNvPr>
          <p:cNvSpPr txBox="1">
            <a:spLocks/>
          </p:cNvSpPr>
          <p:nvPr/>
        </p:nvSpPr>
        <p:spPr>
          <a:xfrm>
            <a:off x="359400" y="1038102"/>
            <a:ext cx="3856029" cy="4457696"/>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dirty="0">
                <a:latin typeface="IBM Plex Sans ExtraLight" panose="020B0303050203000203" pitchFamily="34" charset="0"/>
              </a:rPr>
              <a:t>COVID-19 CONTACT </a:t>
            </a:r>
          </a:p>
          <a:p>
            <a:pPr marL="0" indent="0" algn="r">
              <a:buNone/>
            </a:pPr>
            <a:r>
              <a:rPr lang="en-US" dirty="0">
                <a:latin typeface="IBM Plex Sans ExtraLight" panose="020B0303050203000203" pitchFamily="34" charset="0"/>
              </a:rPr>
              <a:t>TRACKING FOR THE  </a:t>
            </a:r>
          </a:p>
          <a:p>
            <a:pPr marL="0" indent="0" algn="r">
              <a:buNone/>
            </a:pPr>
            <a:r>
              <a:rPr lang="en-US" dirty="0">
                <a:latin typeface="IBM Plex Sans ExtraLight" panose="020B0303050203000203" pitchFamily="34" charset="0"/>
              </a:rPr>
              <a:t>WIDER  GLOBAL  </a:t>
            </a:r>
          </a:p>
          <a:p>
            <a:pPr marL="0" indent="0" algn="r">
              <a:buNone/>
            </a:pPr>
            <a:r>
              <a:rPr lang="en-US" dirty="0">
                <a:latin typeface="IBM Plex Sans ExtraLight" panose="020B0303050203000203" pitchFamily="34" charset="0"/>
              </a:rPr>
              <a:t>COMMUNITY</a:t>
            </a:r>
            <a:endParaRPr lang="en-NZ" dirty="0">
              <a:latin typeface="IBM Plex Sans ExtraLight" panose="020B0303050203000203" pitchFamily="34" charset="0"/>
            </a:endParaRPr>
          </a:p>
        </p:txBody>
      </p:sp>
      <p:sp>
        <p:nvSpPr>
          <p:cNvPr id="8" name="Rectangle 7">
            <a:extLst>
              <a:ext uri="{FF2B5EF4-FFF2-40B4-BE49-F238E27FC236}">
                <a16:creationId xmlns:a16="http://schemas.microsoft.com/office/drawing/2014/main" id="{16E9DF90-2A4B-4A6B-85CB-54A535197662}"/>
              </a:ext>
            </a:extLst>
          </p:cNvPr>
          <p:cNvSpPr/>
          <p:nvPr/>
        </p:nvSpPr>
        <p:spPr>
          <a:xfrm>
            <a:off x="4505981" y="2287114"/>
            <a:ext cx="69448" cy="19596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pic>
        <p:nvPicPr>
          <p:cNvPr id="9" name="Picture 8">
            <a:extLst>
              <a:ext uri="{FF2B5EF4-FFF2-40B4-BE49-F238E27FC236}">
                <a16:creationId xmlns:a16="http://schemas.microsoft.com/office/drawing/2014/main" id="{2C21BD46-ECC1-491A-B7F7-F04DBC916AB4}"/>
              </a:ext>
            </a:extLst>
          </p:cNvPr>
          <p:cNvPicPr preferRelativeResize="0">
            <a:picLocks/>
          </p:cNvPicPr>
          <p:nvPr/>
        </p:nvPicPr>
        <p:blipFill rotWithShape="1">
          <a:blip r:embed="rId2">
            <a:extLst>
              <a:ext uri="{28A0092B-C50C-407E-A947-70E740481C1C}">
                <a14:useLocalDpi xmlns:a14="http://schemas.microsoft.com/office/drawing/2010/main" val="0"/>
              </a:ext>
            </a:extLst>
          </a:blip>
          <a:srcRect l="95172" r="2834"/>
          <a:stretch/>
        </p:blipFill>
        <p:spPr>
          <a:xfrm>
            <a:off x="11590116" y="360000"/>
            <a:ext cx="242484" cy="6138000"/>
          </a:xfrm>
          <a:prstGeom prst="rect">
            <a:avLst/>
          </a:prstGeom>
        </p:spPr>
      </p:pic>
      <p:sp>
        <p:nvSpPr>
          <p:cNvPr id="11" name="TextBox 10">
            <a:extLst>
              <a:ext uri="{FF2B5EF4-FFF2-40B4-BE49-F238E27FC236}">
                <a16:creationId xmlns:a16="http://schemas.microsoft.com/office/drawing/2014/main" id="{170845E7-64F5-4914-AC6E-AB637D68525D}"/>
              </a:ext>
            </a:extLst>
          </p:cNvPr>
          <p:cNvSpPr txBox="1"/>
          <p:nvPr/>
        </p:nvSpPr>
        <p:spPr>
          <a:xfrm>
            <a:off x="-63084" y="4266752"/>
            <a:ext cx="11473200" cy="400110"/>
          </a:xfrm>
          <a:prstGeom prst="rect">
            <a:avLst/>
          </a:prstGeom>
          <a:noFill/>
        </p:spPr>
        <p:txBody>
          <a:bodyPr wrap="square" rtlCol="0">
            <a:spAutoFit/>
          </a:bodyPr>
          <a:lstStyle/>
          <a:p>
            <a:pPr algn="ctr"/>
            <a:r>
              <a:rPr lang="en-US" sz="2000" dirty="0">
                <a:latin typeface="IBM Plex Sans SemiBold" panose="020B0703050203000203" pitchFamily="34" charset="0"/>
              </a:rPr>
              <a:t>BENJAMIN HUME – MOUNT ALBERT GRAMMAR SCHOOL</a:t>
            </a:r>
            <a:endParaRPr lang="en-NZ" sz="2000" dirty="0">
              <a:latin typeface="IBM Plex Sans SemiBold" panose="020B0703050203000203" pitchFamily="34" charset="0"/>
            </a:endParaRPr>
          </a:p>
        </p:txBody>
      </p:sp>
    </p:spTree>
    <p:extLst>
      <p:ext uri="{BB962C8B-B14F-4D97-AF65-F5344CB8AC3E}">
        <p14:creationId xmlns:p14="http://schemas.microsoft.com/office/powerpoint/2010/main" val="33171609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42" presetClass="path" presetSubtype="0" accel="50000" decel="50000" fill="hold" grpId="0" nodeType="withEffect">
                                  <p:stCondLst>
                                    <p:cond delay="250"/>
                                  </p:stCondLst>
                                  <p:childTnLst>
                                    <p:animMotion origin="layout" path="M 0.03971 -4.44444E-6 L -0.90131 -4.44444E-6 " pathEditMode="fixed" rAng="0" ptsTypes="AA">
                                      <p:cBhvr>
                                        <p:cTn id="9" dur="1000" fill="hold"/>
                                        <p:tgtEl>
                                          <p:spTgt spid="7"/>
                                        </p:tgtEl>
                                        <p:attrNameLst>
                                          <p:attrName>ppt_x</p:attrName>
                                          <p:attrName>ppt_y</p:attrName>
                                        </p:attrNameLst>
                                      </p:cBhvr>
                                      <p:rCtr x="-47057" y="0"/>
                                    </p:animMotion>
                                  </p:childTnLst>
                                </p:cTn>
                              </p:par>
                            </p:childTnLst>
                          </p:cTn>
                        </p:par>
                        <p:par>
                          <p:cTn id="10" fill="hold">
                            <p:stCondLst>
                              <p:cond delay="1250"/>
                            </p:stCondLst>
                            <p:childTnLst>
                              <p:par>
                                <p:cTn id="11" presetID="10"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par>
                          <p:cTn id="14" fill="hold">
                            <p:stCondLst>
                              <p:cond delay="175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2250"/>
                            </p:stCondLst>
                            <p:childTnLst>
                              <p:par>
                                <p:cTn id="19" presetID="10" presetClass="entr" presetSubtype="0"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p:bldP spid="6" grpId="0"/>
      <p:bldP spid="8" grpId="0" animBg="1"/>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Research Icon Png #363960 - Free Icons Library">
            <a:extLst>
              <a:ext uri="{FF2B5EF4-FFF2-40B4-BE49-F238E27FC236}">
                <a16:creationId xmlns:a16="http://schemas.microsoft.com/office/drawing/2014/main" id="{AAC63FD6-6324-474A-9C29-AEC7C027C1E5}"/>
              </a:ext>
            </a:extLst>
          </p:cNvPr>
          <p:cNvPicPr>
            <a:picLocks noChangeAspect="1" noChangeArrowheads="1"/>
          </p:cNvPicPr>
          <p:nvPr/>
        </p:nvPicPr>
        <p:blipFill>
          <a:blip r:embed="rId2">
            <a:alphaModFix/>
            <a:extLst>
              <a:ext uri="{28A0092B-C50C-407E-A947-70E740481C1C}">
                <a14:useLocalDpi xmlns:a14="http://schemas.microsoft.com/office/drawing/2010/main" val="0"/>
              </a:ext>
            </a:extLst>
          </a:blip>
          <a:srcRect/>
          <a:stretch>
            <a:fillRect/>
          </a:stretch>
        </p:blipFill>
        <p:spPr bwMode="auto">
          <a:xfrm>
            <a:off x="893179" y="3281882"/>
            <a:ext cx="4507374" cy="269522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666533D5-8366-43C8-ADA4-DA42646BE92A}"/>
              </a:ext>
            </a:extLst>
          </p:cNvPr>
          <p:cNvSpPr/>
          <p:nvPr/>
        </p:nvSpPr>
        <p:spPr>
          <a:xfrm>
            <a:off x="0" y="0"/>
            <a:ext cx="12192000"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8" name="TextBox 7">
            <a:extLst>
              <a:ext uri="{FF2B5EF4-FFF2-40B4-BE49-F238E27FC236}">
                <a16:creationId xmlns:a16="http://schemas.microsoft.com/office/drawing/2014/main" id="{51771992-E155-4984-A55A-BDB1E77B2ADB}"/>
              </a:ext>
            </a:extLst>
          </p:cNvPr>
          <p:cNvSpPr txBox="1"/>
          <p:nvPr/>
        </p:nvSpPr>
        <p:spPr>
          <a:xfrm>
            <a:off x="-3"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RESEARCH</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2F786DDB-9006-4D03-9BC8-BA3EFAF8A7CA}"/>
              </a:ext>
            </a:extLst>
          </p:cNvPr>
          <p:cNvSpPr txBox="1"/>
          <p:nvPr/>
        </p:nvSpPr>
        <p:spPr>
          <a:xfrm>
            <a:off x="-8" y="831029"/>
            <a:ext cx="12192006" cy="6026971"/>
          </a:xfrm>
          <a:prstGeom prst="rect">
            <a:avLst/>
          </a:prstGeom>
          <a:noFill/>
        </p:spPr>
        <p:txBody>
          <a:bodyPr wrap="square">
            <a:spAutoFit/>
          </a:bodyPr>
          <a:lstStyle/>
          <a:p>
            <a:pPr algn="just">
              <a:lnSpc>
                <a:spcPct val="107000"/>
              </a:lnSpc>
              <a:spcAft>
                <a:spcPts val="800"/>
              </a:spcAft>
            </a:pPr>
            <a:endParaRPr lang="en-US" b="1" i="1" dirty="0">
              <a:latin typeface="IBM Plex Sans ExtraLight" panose="020B0303050203000203"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US" b="1" i="1" dirty="0">
              <a:latin typeface="IBM Plex Sans ExtraLight" panose="020B0303050203000203"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b="1" i="1" dirty="0">
                <a:latin typeface="IBM Plex Sans ExtraLight" panose="020B0303050203000203" pitchFamily="34" charset="0"/>
                <a:ea typeface="Calibri" panose="020F0502020204030204" pitchFamily="34" charset="0"/>
                <a:cs typeface="Times New Roman" panose="02020603050405020304" pitchFamily="18" charset="0"/>
              </a:rPr>
              <a:t>Prof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Mirjam</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E Kretzschmar, PhD .,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Ganna</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Rozhnova</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PhD ., Martin C J Bootsma, PhD .,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Michiel</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van Boven, PhD ., Prof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Janneke</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H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H</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M van de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Wijgert</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PhD ., Prof Marc J M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Bonten</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MD ., (2020), Impact of delays on effectiveness of contact tracing strategies for COVID-19: a modelling study, (1st ed.), The Lancet Public Health – </a:t>
            </a:r>
            <a:r>
              <a:rPr lang="en-US" b="1" i="1"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rPr>
              <a:t>Recent (2020), No bias identified as the organization is non-prophet with no clear agenda, peer reviewed,  Verdict: Credible</a:t>
            </a:r>
          </a:p>
          <a:p>
            <a:pPr algn="just">
              <a:lnSpc>
                <a:spcPct val="107000"/>
              </a:lnSpc>
              <a:spcAft>
                <a:spcPts val="800"/>
              </a:spcAft>
            </a:pPr>
            <a:r>
              <a:rPr lang="en-US" b="1" i="1" dirty="0">
                <a:latin typeface="IBM Plex Sans ExtraLight" panose="020B0303050203000203" pitchFamily="34" charset="0"/>
                <a:ea typeface="Calibri" panose="020F0502020204030204" pitchFamily="34" charset="0"/>
                <a:cs typeface="Times New Roman" panose="02020603050405020304" pitchFamily="18" charset="0"/>
              </a:rPr>
              <a:t>Jonatan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Almagor</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Stefano </a:t>
            </a:r>
            <a:r>
              <a:rPr lang="en-US" b="1" i="1" dirty="0" err="1">
                <a:latin typeface="IBM Plex Sans ExtraLight" panose="020B0303050203000203" pitchFamily="34" charset="0"/>
                <a:ea typeface="Calibri" panose="020F0502020204030204" pitchFamily="34" charset="0"/>
                <a:cs typeface="Times New Roman" panose="02020603050405020304" pitchFamily="18" charset="0"/>
              </a:rPr>
              <a:t>Picascia</a:t>
            </a:r>
            <a:r>
              <a:rPr lang="en-US" b="1" i="1" dirty="0">
                <a:latin typeface="IBM Plex Sans ExtraLight" panose="020B0303050203000203" pitchFamily="34" charset="0"/>
                <a:ea typeface="Calibri" panose="020F0502020204030204" pitchFamily="34" charset="0"/>
                <a:cs typeface="Times New Roman" panose="02020603050405020304" pitchFamily="18" charset="0"/>
              </a:rPr>
              <a:t>., (2020), Exploring the effectiveness of a COVID-19 contact tracing app using an agent-based model, (1st ed.), Nature.com - </a:t>
            </a:r>
            <a:r>
              <a:rPr lang="en-US" b="1" i="1"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rPr>
              <a:t>Recent, Possible bias as Nature.com profits from their articles however there appears to be no bias as there is no clear fear mongering or click-baiting, peer reviewed,  Verdict: Credible</a:t>
            </a:r>
          </a:p>
          <a:p>
            <a:pPr algn="just">
              <a:lnSpc>
                <a:spcPct val="107000"/>
              </a:lnSpc>
              <a:spcAft>
                <a:spcPts val="800"/>
              </a:spcAft>
            </a:pPr>
            <a:r>
              <a:rPr lang="en-US" b="1" i="1" dirty="0">
                <a:latin typeface="IBM Plex Sans ExtraLight" panose="020B0303050203000203" pitchFamily="34" charset="0"/>
                <a:ea typeface="Calibri" panose="020F0502020204030204" pitchFamily="34" charset="0"/>
                <a:cs typeface="Times New Roman" panose="02020603050405020304" pitchFamily="18" charset="0"/>
              </a:rPr>
              <a:t>Unknown NCIB Scientist., (2020), Facilitators and barriers to engagement with contact tracing during infectious disease outbreaks: A rapid review of the evidence, (1st ed.), NCIB - </a:t>
            </a:r>
            <a:r>
              <a:rPr lang="en-US" b="1" i="1"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rPr>
              <a:t>Recent, NCIB is a reliable government organization which is held with high esteem in the scientific community (no bias identified), peer reviewed,  Verdict: Credible</a:t>
            </a:r>
          </a:p>
          <a:p>
            <a:pPr algn="just">
              <a:lnSpc>
                <a:spcPct val="107000"/>
              </a:lnSpc>
              <a:spcAft>
                <a:spcPts val="800"/>
              </a:spcAft>
            </a:pPr>
            <a:r>
              <a:rPr lang="en-US" b="1" i="1" dirty="0">
                <a:latin typeface="IBM Plex Sans ExtraLight" panose="020B0303050203000203" pitchFamily="34" charset="0"/>
                <a:ea typeface="Calibri" panose="020F0502020204030204" pitchFamily="34" charset="0"/>
                <a:cs typeface="Times New Roman" panose="02020603050405020304" pitchFamily="18" charset="0"/>
              </a:rPr>
              <a:t>Matt J Keeling., Deirdre Hollingsworth., Jonathan M Read., (2020), Efficacy of contact tracing for the containment of the 2019 novel coronavirus (COVID-19), (1st ed.), BMJ Journals - </a:t>
            </a:r>
            <a:r>
              <a:rPr lang="en-US" b="1" i="1"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rPr>
              <a:t>Recent, Possible bias as BMJ profits from their articles however there appears to be no bias as the information is presented for purely scientific purposes, peer reviewed,  Verdict: Credible</a:t>
            </a:r>
          </a:p>
          <a:p>
            <a:pPr algn="just">
              <a:lnSpc>
                <a:spcPct val="107000"/>
              </a:lnSpc>
              <a:spcAft>
                <a:spcPts val="800"/>
              </a:spcAft>
            </a:pPr>
            <a:r>
              <a:rPr lang="en-US" b="1" i="1" dirty="0">
                <a:latin typeface="IBM Plex Sans ExtraLight" panose="020B0303050203000203" pitchFamily="34" charset="0"/>
                <a:ea typeface="Calibri" panose="020F0502020204030204" pitchFamily="34" charset="0"/>
                <a:cs typeface="Times New Roman" panose="02020603050405020304" pitchFamily="18" charset="0"/>
              </a:rPr>
              <a:t>Dr Raymond Xia., Mark Hathaway., (2021), Study examines keys to success for contact tracing, (1st ed.), University of Otago - Recent, No bias identified, peer reviewed,  </a:t>
            </a:r>
            <a:r>
              <a:rPr lang="en-US" b="1" i="1"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rPr>
              <a:t>Verdict: Credible</a:t>
            </a:r>
          </a:p>
        </p:txBody>
      </p:sp>
      <p:sp>
        <p:nvSpPr>
          <p:cNvPr id="13" name="TextBox 12">
            <a:extLst>
              <a:ext uri="{FF2B5EF4-FFF2-40B4-BE49-F238E27FC236}">
                <a16:creationId xmlns:a16="http://schemas.microsoft.com/office/drawing/2014/main" id="{7FB708FC-D6C6-4248-A491-23A545732746}"/>
              </a:ext>
            </a:extLst>
          </p:cNvPr>
          <p:cNvSpPr txBox="1"/>
          <p:nvPr/>
        </p:nvSpPr>
        <p:spPr>
          <a:xfrm>
            <a:off x="0" y="614997"/>
            <a:ext cx="11298822" cy="716543"/>
          </a:xfrm>
          <a:prstGeom prst="rect">
            <a:avLst/>
          </a:prstGeom>
          <a:noFill/>
        </p:spPr>
        <p:txBody>
          <a:bodyPr wrap="square">
            <a:spAutoFit/>
          </a:bodyPr>
          <a:lstStyle/>
          <a:p>
            <a:pPr algn="just">
              <a:lnSpc>
                <a:spcPct val="107000"/>
              </a:lnSpc>
              <a:spcAft>
                <a:spcPts val="800"/>
              </a:spcAft>
            </a:pPr>
            <a:r>
              <a:rPr lang="en-US" sz="4000" dirty="0">
                <a:latin typeface="IBM Plex Sans ExtraLight" panose="020B0303050203000203" pitchFamily="34" charset="0"/>
                <a:ea typeface="Calibri" panose="020F0502020204030204" pitchFamily="34" charset="0"/>
                <a:cs typeface="Times New Roman" panose="02020603050405020304" pitchFamily="18" charset="0"/>
              </a:rPr>
              <a:t>// SOURCES</a:t>
            </a:r>
            <a:endParaRPr lang="en-NZ" sz="40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305850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200"/>
                                  </p:stCondLst>
                                  <p:childTnLst>
                                    <p:set>
                                      <p:cBhvr>
                                        <p:cTn id="6" dur="1" fill="hold">
                                          <p:stCondLst>
                                            <p:cond delay="0"/>
                                          </p:stCondLst>
                                        </p:cTn>
                                        <p:tgtEl>
                                          <p:spTgt spid="4100"/>
                                        </p:tgtEl>
                                        <p:attrNameLst>
                                          <p:attrName>style.visibility</p:attrName>
                                        </p:attrNameLst>
                                      </p:cBhvr>
                                      <p:to>
                                        <p:strVal val="visible"/>
                                      </p:to>
                                    </p:set>
                                    <p:anim calcmode="lin" valueType="num">
                                      <p:cBhvr additive="base">
                                        <p:cTn id="7" dur="500" fill="hold"/>
                                        <p:tgtEl>
                                          <p:spTgt spid="4100"/>
                                        </p:tgtEl>
                                        <p:attrNameLst>
                                          <p:attrName>ppt_x</p:attrName>
                                        </p:attrNameLst>
                                      </p:cBhvr>
                                      <p:tavLst>
                                        <p:tav tm="0">
                                          <p:val>
                                            <p:strVal val="1+#ppt_w/2"/>
                                          </p:val>
                                        </p:tav>
                                        <p:tav tm="100000">
                                          <p:val>
                                            <p:strVal val="#ppt_x"/>
                                          </p:val>
                                        </p:tav>
                                      </p:tavLst>
                                    </p:anim>
                                    <p:anim calcmode="lin" valueType="num">
                                      <p:cBhvr additive="base">
                                        <p:cTn id="8" dur="500" fill="hold"/>
                                        <p:tgtEl>
                                          <p:spTgt spid="410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42" presetClass="path" presetSubtype="0" accel="50000" decel="50000" fill="hold" nodeType="withEffect">
                                  <p:stCondLst>
                                    <p:cond delay="0"/>
                                  </p:stCondLst>
                                  <p:childTnLst>
                                    <p:animMotion origin="layout" path="M -2.91667E-6 1.11022E-16 L 0.00013 -0.175 " pathEditMode="relative" rAng="0" ptsTypes="AA">
                                      <p:cBhvr>
                                        <p:cTn id="14" dur="500" fill="hold"/>
                                        <p:tgtEl>
                                          <p:spTgt spid="4100"/>
                                        </p:tgtEl>
                                        <p:attrNameLst>
                                          <p:attrName>ppt_x</p:attrName>
                                          <p:attrName>ppt_y</p:attrName>
                                        </p:attrNameLst>
                                      </p:cBhvr>
                                      <p:rCtr x="0" y="-8750"/>
                                    </p:animMotion>
                                  </p:childTnLst>
                                </p:cTn>
                              </p:par>
                              <p:par>
                                <p:cTn id="15" presetID="10"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0-#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500" fill="hold"/>
                                        <p:tgtEl>
                                          <p:spTgt spid="13"/>
                                        </p:tgtEl>
                                        <p:attrNameLst>
                                          <p:attrName>ppt_x</p:attrName>
                                        </p:attrNameLst>
                                      </p:cBhvr>
                                      <p:tavLst>
                                        <p:tav tm="0">
                                          <p:val>
                                            <p:strVal val="1+#ppt_w/2"/>
                                          </p:val>
                                        </p:tav>
                                        <p:tav tm="100000">
                                          <p:val>
                                            <p:strVal val="#ppt_x"/>
                                          </p:val>
                                        </p:tav>
                                      </p:tavLst>
                                    </p:anim>
                                    <p:anim calcmode="lin" valueType="num">
                                      <p:cBhvr additive="base">
                                        <p:cTn id="27"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12"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D93BA05-D591-4A43-9F67-E284C597935E}"/>
              </a:ext>
            </a:extLst>
          </p:cNvPr>
          <p:cNvSpPr txBox="1"/>
          <p:nvPr/>
        </p:nvSpPr>
        <p:spPr>
          <a:xfrm>
            <a:off x="613473" y="990600"/>
            <a:ext cx="10405641" cy="1912383"/>
          </a:xfrm>
          <a:prstGeom prst="rect">
            <a:avLst/>
          </a:prstGeom>
          <a:noFill/>
        </p:spPr>
        <p:txBody>
          <a:bodyPr wrap="square">
            <a:spAutoFit/>
          </a:bodyPr>
          <a:lstStyle/>
          <a:p>
            <a:pPr algn="just">
              <a:lnSpc>
                <a:spcPct val="107000"/>
              </a:lnSpc>
              <a:spcAft>
                <a:spcPts val="800"/>
              </a:spcAft>
            </a:pPr>
            <a:r>
              <a:rPr lang="en-US" sz="2800" dirty="0">
                <a:solidFill>
                  <a:srgbClr val="7030A0"/>
                </a:solidFill>
                <a:latin typeface="IBM Plex Sans ExtraLight" panose="020B0303050203000203" pitchFamily="34" charset="0"/>
                <a:ea typeface="Calibri" panose="020F0502020204030204" pitchFamily="34" charset="0"/>
                <a:cs typeface="Times New Roman" panose="02020603050405020304" pitchFamily="18" charset="0"/>
              </a:rPr>
              <a:t>def(</a:t>
            </a:r>
            <a:r>
              <a:rPr lang="en-US" sz="2800" dirty="0">
                <a:solidFill>
                  <a:srgbClr val="00B0F0"/>
                </a:solidFill>
                <a:latin typeface="IBM Plex Sans ExtraLight" panose="020B0303050203000203" pitchFamily="34" charset="0"/>
                <a:ea typeface="Calibri" panose="020F0502020204030204" pitchFamily="34" charset="0"/>
                <a:cs typeface="Times New Roman" panose="02020603050405020304" pitchFamily="18" charset="0"/>
              </a:rPr>
              <a:t>“The contact tracker is built in Python, a basic programing language with lots of online documentation. This makes it ideal for a program that is designed to be changed to fit the needs of each user.”</a:t>
            </a:r>
            <a:r>
              <a:rPr lang="en-US" sz="2800" dirty="0">
                <a:solidFill>
                  <a:srgbClr val="7030A0"/>
                </a:solidFill>
                <a:latin typeface="IBM Plex Sans ExtraLight" panose="020B0303050203000203" pitchFamily="34" charset="0"/>
                <a:ea typeface="Calibri" panose="020F0502020204030204" pitchFamily="34" charset="0"/>
                <a:cs typeface="Times New Roman" panose="02020603050405020304" pitchFamily="18" charset="0"/>
              </a:rPr>
              <a:t>)</a:t>
            </a:r>
            <a:r>
              <a:rPr lang="en-US" sz="2800"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rPr>
              <a:t>:</a:t>
            </a:r>
            <a:r>
              <a:rPr lang="en-US" sz="2800" dirty="0">
                <a:solidFill>
                  <a:srgbClr val="7030A0"/>
                </a:solidFill>
                <a:latin typeface="IBM Plex Sans ExtraLight" panose="020B0303050203000203" pitchFamily="34" charset="0"/>
                <a:ea typeface="Calibri" panose="020F0502020204030204" pitchFamily="34" charset="0"/>
                <a:cs typeface="Times New Roman" panose="02020603050405020304" pitchFamily="18" charset="0"/>
              </a:rPr>
              <a:t> </a:t>
            </a:r>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solidFill>
            <a:schemeClr val="tx1">
              <a:lumMod val="95000"/>
              <a:lumOff val="5000"/>
            </a:schemeClr>
          </a:solidFill>
        </p:spPr>
        <p:txBody>
          <a:bodyPr wrap="square">
            <a:spAutoFit/>
          </a:bodyPr>
          <a:lstStyle/>
          <a:p>
            <a:pPr>
              <a:lnSpc>
                <a:spcPct val="107000"/>
              </a:lnSpc>
              <a:spcAft>
                <a:spcPts val="800"/>
              </a:spcAft>
            </a:pPr>
            <a:r>
              <a:rPr lang="en-US" sz="4000" b="1" dirty="0">
                <a:solidFill>
                  <a:schemeClr val="bg1">
                    <a:lumMod val="95000"/>
                  </a:schemeClr>
                </a:solidFill>
                <a:latin typeface="IBM Plex Sans Light" panose="020B0403050203000203" pitchFamily="34" charset="0"/>
                <a:ea typeface="Calibri" panose="020F0502020204030204" pitchFamily="34" charset="0"/>
                <a:cs typeface="Times New Roman" panose="02020603050405020304" pitchFamily="18" charset="0"/>
              </a:rPr>
              <a:t>C://</a:t>
            </a:r>
            <a:r>
              <a:rPr lang="en-US" sz="4000" b="1" dirty="0">
                <a:solidFill>
                  <a:schemeClr val="bg1"/>
                </a:solidFill>
                <a:effectLst/>
                <a:latin typeface="IBM Plex Sans" panose="020B0503050203000203" pitchFamily="34" charset="0"/>
                <a:ea typeface="Calibri" panose="020F0502020204030204" pitchFamily="34" charset="0"/>
                <a:cs typeface="Times New Roman" panose="02020603050405020304" pitchFamily="18" charset="0"/>
              </a:rPr>
              <a:t>DEVELOPMENT</a:t>
            </a:r>
            <a:endParaRPr lang="en-NZ" sz="4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D833BD4B-26C4-4536-812B-C00F06C305F7}"/>
              </a:ext>
            </a:extLst>
          </p:cNvPr>
          <p:cNvSpPr txBox="1"/>
          <p:nvPr/>
        </p:nvSpPr>
        <p:spPr>
          <a:xfrm>
            <a:off x="1007014" y="2902983"/>
            <a:ext cx="10405641" cy="4200830"/>
          </a:xfrm>
          <a:prstGeom prst="rect">
            <a:avLst/>
          </a:prstGeom>
          <a:noFill/>
        </p:spPr>
        <p:txBody>
          <a:bodyPr wrap="square">
            <a:spAutoFit/>
          </a:bodyPr>
          <a:lstStyle/>
          <a:p>
            <a:pPr>
              <a:lnSpc>
                <a:spcPct val="107000"/>
              </a:lnSpc>
              <a:spcAft>
                <a:spcPts val="800"/>
              </a:spcAft>
            </a:pPr>
            <a:r>
              <a:rPr lang="en-US" sz="2800"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rPr>
              <a:t>print</a:t>
            </a:r>
            <a:r>
              <a:rPr lang="en-US" sz="2800" dirty="0">
                <a:solidFill>
                  <a:srgbClr val="7030A0"/>
                </a:solidFill>
                <a:latin typeface="IBM Plex Sans ExtraLight" panose="020B0303050203000203" pitchFamily="34" charset="0"/>
                <a:ea typeface="Calibri" panose="020F0502020204030204" pitchFamily="34" charset="0"/>
                <a:cs typeface="Times New Roman" panose="02020603050405020304" pitchFamily="18" charset="0"/>
              </a:rPr>
              <a:t>(</a:t>
            </a:r>
            <a:r>
              <a:rPr lang="en-US" sz="2800" dirty="0">
                <a:solidFill>
                  <a:srgbClr val="00B0F0"/>
                </a:solidFill>
                <a:latin typeface="IBM Plex Sans ExtraLight" panose="020B0303050203000203" pitchFamily="34" charset="0"/>
                <a:ea typeface="Calibri" panose="020F0502020204030204" pitchFamily="34" charset="0"/>
                <a:cs typeface="Times New Roman" panose="02020603050405020304" pitchFamily="18" charset="0"/>
              </a:rPr>
              <a:t>”My program features a plethora of different public APIs, modules, and libraries, including:”</a:t>
            </a:r>
            <a:r>
              <a:rPr lang="en-US" sz="2800" dirty="0">
                <a:solidFill>
                  <a:srgbClr val="7030A0"/>
                </a:solidFill>
                <a:latin typeface="IBM Plex Sans ExtraLight" panose="020B0303050203000203" pitchFamily="34" charset="0"/>
                <a:ea typeface="Calibri" panose="020F0502020204030204" pitchFamily="34" charset="0"/>
                <a:cs typeface="Times New Roman" panose="02020603050405020304" pitchFamily="18" charset="0"/>
              </a:rPr>
              <a:t> ) </a:t>
            </a:r>
            <a:r>
              <a:rPr lang="en-US" sz="2800"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rPr>
              <a:t>+</a:t>
            </a:r>
            <a:r>
              <a:rPr lang="en-US" sz="2800" dirty="0">
                <a:solidFill>
                  <a:srgbClr val="7030A0"/>
                </a:solidFill>
                <a:latin typeface="IBM Plex Sans ExtraLight" panose="020B0303050203000203" pitchFamily="34" charset="0"/>
                <a:ea typeface="Calibri" panose="020F0502020204030204" pitchFamily="34" charset="0"/>
                <a:cs typeface="Times New Roman" panose="02020603050405020304" pitchFamily="18" charset="0"/>
              </a:rPr>
              <a:t> </a:t>
            </a:r>
            <a:r>
              <a:rPr lang="en-US" sz="2800" dirty="0">
                <a:solidFill>
                  <a:srgbClr val="00B0F0"/>
                </a:solidFill>
                <a:latin typeface="IBM Plex Sans ExtraLight" panose="020B0303050203000203" pitchFamily="34" charset="0"/>
                <a:ea typeface="Calibri" panose="020F0502020204030204" pitchFamily="34" charset="0"/>
                <a:cs typeface="Times New Roman" panose="02020603050405020304" pitchFamily="18" charset="0"/>
              </a:rPr>
              <a:t>\n</a:t>
            </a:r>
          </a:p>
          <a:p>
            <a:pPr fontAlgn="ctr"/>
            <a:r>
              <a:rPr lang="en-US" sz="2200" dirty="0" err="1">
                <a:solidFill>
                  <a:srgbClr val="7030A0"/>
                </a:solidFill>
                <a:latin typeface="IBM Plex Sans Light" panose="020B0403050203000203" pitchFamily="34" charset="0"/>
              </a:rPr>
              <a:t>Kivy</a:t>
            </a:r>
            <a:r>
              <a:rPr lang="en-NZ" sz="2200" dirty="0">
                <a:solidFill>
                  <a:schemeClr val="accent6"/>
                </a:solidFill>
                <a:latin typeface="IBM Plex Sans Light" panose="020B0403050203000203" pitchFamily="34" charset="0"/>
              </a:rPr>
              <a:t> </a:t>
            </a:r>
            <a:r>
              <a:rPr lang="en-NZ" sz="2200" dirty="0">
                <a:solidFill>
                  <a:srgbClr val="92D050"/>
                </a:solidFill>
                <a:latin typeface="IBM Plex Sans Light" panose="020B0403050203000203" pitchFamily="34" charset="0"/>
              </a:rPr>
              <a:t>=</a:t>
            </a:r>
            <a:r>
              <a:rPr lang="en-NZ" sz="2200" dirty="0">
                <a:solidFill>
                  <a:srgbClr val="00B0F0"/>
                </a:solidFill>
                <a:latin typeface="IBM Plex Sans Light" panose="020B0403050203000203" pitchFamily="34" charset="0"/>
              </a:rPr>
              <a:t> “</a:t>
            </a:r>
            <a:r>
              <a:rPr lang="en-US" sz="2200" i="1" dirty="0">
                <a:solidFill>
                  <a:srgbClr val="00B0F0"/>
                </a:solidFill>
                <a:latin typeface="IBM Plex Sans Light" panose="020B0403050203000203" pitchFamily="34" charset="0"/>
              </a:rPr>
              <a:t>A library of resources and scripts used to make the GUI (Graphical User Interface).”</a:t>
            </a:r>
          </a:p>
          <a:p>
            <a:pPr fontAlgn="ctr"/>
            <a:endParaRPr lang="en-NZ" sz="600" dirty="0">
              <a:solidFill>
                <a:schemeClr val="accent6"/>
              </a:solidFill>
              <a:latin typeface="IBM Plex Sans Light" panose="020B0403050203000203" pitchFamily="34" charset="0"/>
            </a:endParaRPr>
          </a:p>
          <a:p>
            <a:pPr fontAlgn="ctr"/>
            <a:r>
              <a:rPr lang="en-US" sz="2200" dirty="0">
                <a:solidFill>
                  <a:srgbClr val="7030A0"/>
                </a:solidFill>
                <a:latin typeface="IBM Plex Sans Light" panose="020B0403050203000203" pitchFamily="34" charset="0"/>
              </a:rPr>
              <a:t>COVID</a:t>
            </a:r>
            <a:r>
              <a:rPr lang="en-NZ" sz="2200" dirty="0">
                <a:solidFill>
                  <a:schemeClr val="accent6"/>
                </a:solidFill>
                <a:latin typeface="IBM Plex Sans Light" panose="020B0403050203000203" pitchFamily="34" charset="0"/>
              </a:rPr>
              <a:t> </a:t>
            </a:r>
            <a:r>
              <a:rPr lang="en-NZ" sz="2200" dirty="0">
                <a:solidFill>
                  <a:srgbClr val="92D050"/>
                </a:solidFill>
                <a:latin typeface="IBM Plex Sans Light" panose="020B0403050203000203" pitchFamily="34" charset="0"/>
              </a:rPr>
              <a:t>=</a:t>
            </a:r>
            <a:r>
              <a:rPr lang="en-NZ" sz="2200" dirty="0">
                <a:solidFill>
                  <a:schemeClr val="accent6"/>
                </a:solidFill>
                <a:latin typeface="IBM Plex Sans Light" panose="020B0403050203000203" pitchFamily="34" charset="0"/>
              </a:rPr>
              <a:t> </a:t>
            </a:r>
            <a:r>
              <a:rPr lang="en-NZ" sz="2200" dirty="0">
                <a:solidFill>
                  <a:srgbClr val="00B0F0"/>
                </a:solidFill>
                <a:latin typeface="IBM Plex Sans Light" panose="020B0403050203000203" pitchFamily="34" charset="0"/>
              </a:rPr>
              <a:t>“</a:t>
            </a:r>
            <a:r>
              <a:rPr lang="en-US" sz="2200" i="1" dirty="0">
                <a:solidFill>
                  <a:srgbClr val="00B0F0"/>
                </a:solidFill>
                <a:latin typeface="IBM Plex Sans Light" panose="020B0403050203000203" pitchFamily="34" charset="0"/>
              </a:rPr>
              <a:t>An API which connects to the John Hopkin’s university virus database to get COVID-19 stats.”</a:t>
            </a:r>
          </a:p>
          <a:p>
            <a:pPr fontAlgn="ctr"/>
            <a:endParaRPr lang="en-NZ" sz="600" dirty="0">
              <a:solidFill>
                <a:schemeClr val="accent6"/>
              </a:solidFill>
              <a:latin typeface="IBM Plex Sans Light" panose="020B0403050203000203" pitchFamily="34" charset="0"/>
            </a:endParaRPr>
          </a:p>
          <a:p>
            <a:pPr fontAlgn="ctr"/>
            <a:r>
              <a:rPr lang="en-US" sz="2200" dirty="0">
                <a:solidFill>
                  <a:srgbClr val="7030A0"/>
                </a:solidFill>
                <a:latin typeface="IBM Plex Sans Light" panose="020B0403050203000203" pitchFamily="34" charset="0"/>
              </a:rPr>
              <a:t>Date Time</a:t>
            </a:r>
            <a:r>
              <a:rPr lang="en-NZ" sz="2200" dirty="0">
                <a:solidFill>
                  <a:srgbClr val="7030A0"/>
                </a:solidFill>
                <a:latin typeface="IBM Plex Sans Light" panose="020B0403050203000203" pitchFamily="34" charset="0"/>
              </a:rPr>
              <a:t> </a:t>
            </a:r>
            <a:r>
              <a:rPr lang="en-NZ" sz="2200" dirty="0">
                <a:solidFill>
                  <a:srgbClr val="92D050"/>
                </a:solidFill>
                <a:latin typeface="IBM Plex Sans Light" panose="020B0403050203000203" pitchFamily="34" charset="0"/>
              </a:rPr>
              <a:t>=</a:t>
            </a:r>
            <a:r>
              <a:rPr lang="en-NZ" sz="2200" dirty="0">
                <a:solidFill>
                  <a:schemeClr val="accent6"/>
                </a:solidFill>
                <a:latin typeface="IBM Plex Sans Light" panose="020B0403050203000203" pitchFamily="34" charset="0"/>
              </a:rPr>
              <a:t> </a:t>
            </a:r>
            <a:r>
              <a:rPr lang="en-NZ" sz="2200" dirty="0">
                <a:solidFill>
                  <a:srgbClr val="00B0F0"/>
                </a:solidFill>
                <a:latin typeface="IBM Plex Sans Light" panose="020B0403050203000203" pitchFamily="34" charset="0"/>
              </a:rPr>
              <a:t>“</a:t>
            </a:r>
            <a:r>
              <a:rPr lang="en-US" sz="2200" i="1" dirty="0">
                <a:solidFill>
                  <a:srgbClr val="00B0F0"/>
                </a:solidFill>
                <a:latin typeface="IBM Plex Sans Light" panose="020B0403050203000203" pitchFamily="34" charset="0"/>
              </a:rPr>
              <a:t>A module which accesses the date and time from the user’s device.”</a:t>
            </a:r>
          </a:p>
          <a:p>
            <a:pPr fontAlgn="ctr"/>
            <a:endParaRPr lang="en-NZ" sz="600" dirty="0">
              <a:solidFill>
                <a:schemeClr val="accent6"/>
              </a:solidFill>
              <a:latin typeface="IBM Plex Sans Light" panose="020B0403050203000203" pitchFamily="34" charset="0"/>
            </a:endParaRPr>
          </a:p>
          <a:p>
            <a:pPr fontAlgn="ctr"/>
            <a:r>
              <a:rPr lang="en-US" sz="2200" dirty="0">
                <a:solidFill>
                  <a:srgbClr val="7030A0"/>
                </a:solidFill>
                <a:latin typeface="IBM Plex Sans Light" panose="020B0403050203000203" pitchFamily="34" charset="0"/>
              </a:rPr>
              <a:t>AST</a:t>
            </a:r>
            <a:r>
              <a:rPr lang="en-NZ" sz="2200" dirty="0">
                <a:solidFill>
                  <a:srgbClr val="7030A0"/>
                </a:solidFill>
                <a:latin typeface="IBM Plex Sans Light" panose="020B0403050203000203" pitchFamily="34" charset="0"/>
              </a:rPr>
              <a:t> </a:t>
            </a:r>
            <a:r>
              <a:rPr lang="en-NZ" sz="2200" dirty="0">
                <a:solidFill>
                  <a:srgbClr val="92D050"/>
                </a:solidFill>
                <a:latin typeface="IBM Plex Sans Light" panose="020B0403050203000203" pitchFamily="34" charset="0"/>
              </a:rPr>
              <a:t>=</a:t>
            </a:r>
            <a:r>
              <a:rPr lang="en-NZ" sz="2200" dirty="0">
                <a:solidFill>
                  <a:schemeClr val="accent6"/>
                </a:solidFill>
                <a:latin typeface="IBM Plex Sans Light" panose="020B0403050203000203" pitchFamily="34" charset="0"/>
              </a:rPr>
              <a:t> </a:t>
            </a:r>
            <a:r>
              <a:rPr lang="en-NZ" sz="2200" dirty="0">
                <a:solidFill>
                  <a:srgbClr val="00B0F0"/>
                </a:solidFill>
                <a:latin typeface="IBM Plex Sans Light" panose="020B0403050203000203" pitchFamily="34" charset="0"/>
              </a:rPr>
              <a:t>“</a:t>
            </a:r>
            <a:r>
              <a:rPr lang="en-US" sz="2200" i="1" dirty="0">
                <a:solidFill>
                  <a:srgbClr val="00B0F0"/>
                </a:solidFill>
                <a:latin typeface="IBM Plex Sans Light" panose="020B0403050203000203" pitchFamily="34" charset="0"/>
              </a:rPr>
              <a:t>A module which allows different types of data (integers, strings, lists, etc.) to be automatically converted to any data type.”</a:t>
            </a:r>
            <a:endParaRPr lang="en-NZ" sz="2200" dirty="0">
              <a:solidFill>
                <a:srgbClr val="00B0F0"/>
              </a:solidFill>
              <a:latin typeface="IBM Plex Sans Light" panose="020B0403050203000203" pitchFamily="34" charset="0"/>
            </a:endParaRPr>
          </a:p>
          <a:p>
            <a:pPr algn="just">
              <a:lnSpc>
                <a:spcPct val="107000"/>
              </a:lnSpc>
              <a:spcAft>
                <a:spcPts val="800"/>
              </a:spcAft>
            </a:pPr>
            <a:endParaRPr lang="en-US" sz="2800" dirty="0">
              <a:latin typeface="IBM Plex Sans ExtraLight" panose="020B0303050203000203"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DBC9B7F8-D93A-43C7-A152-2B550A0B964E}"/>
              </a:ext>
            </a:extLst>
          </p:cNvPr>
          <p:cNvSpPr txBox="1"/>
          <p:nvPr/>
        </p:nvSpPr>
        <p:spPr>
          <a:xfrm>
            <a:off x="0" y="576860"/>
            <a:ext cx="613473" cy="6555641"/>
          </a:xfrm>
          <a:prstGeom prst="rect">
            <a:avLst/>
          </a:prstGeom>
          <a:noFill/>
          <a:ln>
            <a:noFill/>
          </a:ln>
        </p:spPr>
        <p:txBody>
          <a:bodyPr wrap="square" rtlCol="0">
            <a:spAutoFit/>
          </a:bodyPr>
          <a:lstStyle/>
          <a:p>
            <a:pPr algn="r"/>
            <a:endParaRPr lang="en-US" sz="2800" dirty="0">
              <a:solidFill>
                <a:schemeClr val="bg1">
                  <a:lumMod val="85000"/>
                </a:schemeClr>
              </a:solidFill>
              <a:latin typeface="IBM Plex Sans" panose="020B0503050203000203" pitchFamily="34" charset="0"/>
            </a:endParaRPr>
          </a:p>
          <a:p>
            <a:pPr algn="r"/>
            <a:r>
              <a:rPr lang="en-US" sz="2800" dirty="0">
                <a:solidFill>
                  <a:schemeClr val="bg1">
                    <a:lumMod val="50000"/>
                  </a:schemeClr>
                </a:solidFill>
                <a:latin typeface="IBM Plex Sans" panose="020B0503050203000203" pitchFamily="34" charset="0"/>
              </a:rPr>
              <a:t>0</a:t>
            </a:r>
            <a:r>
              <a:rPr lang="en-US" sz="2800" dirty="0">
                <a:solidFill>
                  <a:schemeClr val="bg1">
                    <a:lumMod val="85000"/>
                  </a:schemeClr>
                </a:solidFill>
                <a:latin typeface="IBM Plex Sans" panose="020B0503050203000203" pitchFamily="34" charset="0"/>
              </a:rPr>
              <a:t>1</a:t>
            </a:r>
          </a:p>
          <a:p>
            <a:pPr algn="r"/>
            <a:r>
              <a:rPr lang="en-US" sz="2800" dirty="0">
                <a:solidFill>
                  <a:schemeClr val="bg1">
                    <a:lumMod val="50000"/>
                  </a:schemeClr>
                </a:solidFill>
                <a:latin typeface="IBM Plex Sans" panose="020B0503050203000203" pitchFamily="34" charset="0"/>
              </a:rPr>
              <a:t>0</a:t>
            </a:r>
            <a:r>
              <a:rPr lang="en-US" sz="2800" dirty="0">
                <a:solidFill>
                  <a:schemeClr val="bg1">
                    <a:lumMod val="85000"/>
                  </a:schemeClr>
                </a:solidFill>
                <a:latin typeface="IBM Plex Sans" panose="020B0503050203000203" pitchFamily="34" charset="0"/>
              </a:rPr>
              <a:t>2</a:t>
            </a:r>
          </a:p>
          <a:p>
            <a:pPr algn="r"/>
            <a:r>
              <a:rPr lang="en-US" sz="2800" dirty="0">
                <a:solidFill>
                  <a:schemeClr val="bg1">
                    <a:lumMod val="50000"/>
                  </a:schemeClr>
                </a:solidFill>
                <a:latin typeface="IBM Plex Sans" panose="020B0503050203000203" pitchFamily="34" charset="0"/>
              </a:rPr>
              <a:t>0</a:t>
            </a:r>
            <a:r>
              <a:rPr lang="en-US" sz="2800" dirty="0">
                <a:solidFill>
                  <a:schemeClr val="bg1">
                    <a:lumMod val="85000"/>
                  </a:schemeClr>
                </a:solidFill>
                <a:latin typeface="IBM Plex Sans" panose="020B0503050203000203" pitchFamily="34" charset="0"/>
              </a:rPr>
              <a:t>3</a:t>
            </a:r>
          </a:p>
          <a:p>
            <a:pPr algn="r"/>
            <a:r>
              <a:rPr lang="en-US" sz="2800" dirty="0">
                <a:solidFill>
                  <a:schemeClr val="bg1">
                    <a:lumMod val="50000"/>
                  </a:schemeClr>
                </a:solidFill>
                <a:latin typeface="IBM Plex Sans" panose="020B0503050203000203" pitchFamily="34" charset="0"/>
              </a:rPr>
              <a:t>0</a:t>
            </a:r>
            <a:r>
              <a:rPr lang="en-US" sz="2800" dirty="0">
                <a:solidFill>
                  <a:schemeClr val="bg1">
                    <a:lumMod val="85000"/>
                  </a:schemeClr>
                </a:solidFill>
                <a:latin typeface="IBM Plex Sans" panose="020B0503050203000203" pitchFamily="34" charset="0"/>
              </a:rPr>
              <a:t>4</a:t>
            </a:r>
          </a:p>
          <a:p>
            <a:pPr algn="r"/>
            <a:r>
              <a:rPr lang="en-US" sz="2800" dirty="0">
                <a:solidFill>
                  <a:schemeClr val="bg1">
                    <a:lumMod val="50000"/>
                  </a:schemeClr>
                </a:solidFill>
                <a:latin typeface="IBM Plex Sans" panose="020B0503050203000203" pitchFamily="34" charset="0"/>
              </a:rPr>
              <a:t>0</a:t>
            </a:r>
            <a:r>
              <a:rPr lang="en-US" sz="2800" dirty="0">
                <a:solidFill>
                  <a:schemeClr val="bg1">
                    <a:lumMod val="85000"/>
                  </a:schemeClr>
                </a:solidFill>
                <a:latin typeface="IBM Plex Sans" panose="020B0503050203000203" pitchFamily="34" charset="0"/>
              </a:rPr>
              <a:t>5</a:t>
            </a:r>
          </a:p>
          <a:p>
            <a:pPr algn="r"/>
            <a:r>
              <a:rPr lang="en-US" sz="2800" dirty="0">
                <a:solidFill>
                  <a:schemeClr val="bg1">
                    <a:lumMod val="50000"/>
                  </a:schemeClr>
                </a:solidFill>
                <a:latin typeface="IBM Plex Sans" panose="020B0503050203000203" pitchFamily="34" charset="0"/>
              </a:rPr>
              <a:t>0</a:t>
            </a:r>
            <a:r>
              <a:rPr lang="en-US" sz="2800" dirty="0">
                <a:solidFill>
                  <a:schemeClr val="bg1">
                    <a:lumMod val="85000"/>
                  </a:schemeClr>
                </a:solidFill>
                <a:latin typeface="IBM Plex Sans" panose="020B0503050203000203" pitchFamily="34" charset="0"/>
              </a:rPr>
              <a:t>6</a:t>
            </a:r>
          </a:p>
          <a:p>
            <a:pPr algn="r"/>
            <a:r>
              <a:rPr lang="en-US" sz="2800" dirty="0">
                <a:solidFill>
                  <a:schemeClr val="bg1">
                    <a:lumMod val="50000"/>
                  </a:schemeClr>
                </a:solidFill>
                <a:latin typeface="IBM Plex Sans" panose="020B0503050203000203" pitchFamily="34" charset="0"/>
              </a:rPr>
              <a:t>0</a:t>
            </a:r>
            <a:r>
              <a:rPr lang="en-US" sz="2800" dirty="0">
                <a:solidFill>
                  <a:schemeClr val="bg1">
                    <a:lumMod val="85000"/>
                  </a:schemeClr>
                </a:solidFill>
                <a:latin typeface="IBM Plex Sans" panose="020B0503050203000203" pitchFamily="34" charset="0"/>
              </a:rPr>
              <a:t>7</a:t>
            </a:r>
          </a:p>
          <a:p>
            <a:pPr algn="r"/>
            <a:r>
              <a:rPr lang="en-US" sz="2800" dirty="0">
                <a:solidFill>
                  <a:schemeClr val="bg1">
                    <a:lumMod val="50000"/>
                  </a:schemeClr>
                </a:solidFill>
                <a:latin typeface="IBM Plex Sans" panose="020B0503050203000203" pitchFamily="34" charset="0"/>
              </a:rPr>
              <a:t>0</a:t>
            </a:r>
            <a:r>
              <a:rPr lang="en-US" sz="2800" dirty="0">
                <a:solidFill>
                  <a:schemeClr val="bg1">
                    <a:lumMod val="85000"/>
                  </a:schemeClr>
                </a:solidFill>
                <a:latin typeface="IBM Plex Sans" panose="020B0503050203000203" pitchFamily="34" charset="0"/>
              </a:rPr>
              <a:t>8</a:t>
            </a:r>
          </a:p>
          <a:p>
            <a:pPr algn="r"/>
            <a:r>
              <a:rPr lang="en-US" sz="2800" dirty="0">
                <a:solidFill>
                  <a:schemeClr val="bg1">
                    <a:lumMod val="50000"/>
                  </a:schemeClr>
                </a:solidFill>
                <a:latin typeface="IBM Plex Sans" panose="020B0503050203000203" pitchFamily="34" charset="0"/>
              </a:rPr>
              <a:t>0</a:t>
            </a:r>
            <a:r>
              <a:rPr lang="en-US" sz="2800" dirty="0">
                <a:solidFill>
                  <a:schemeClr val="bg1">
                    <a:lumMod val="85000"/>
                  </a:schemeClr>
                </a:solidFill>
                <a:latin typeface="IBM Plex Sans" panose="020B0503050203000203" pitchFamily="34" charset="0"/>
              </a:rPr>
              <a:t>9</a:t>
            </a:r>
          </a:p>
          <a:p>
            <a:pPr algn="r"/>
            <a:r>
              <a:rPr lang="en-US" sz="2800" dirty="0">
                <a:solidFill>
                  <a:schemeClr val="bg1">
                    <a:lumMod val="85000"/>
                  </a:schemeClr>
                </a:solidFill>
                <a:latin typeface="IBM Plex Sans" panose="020B0503050203000203" pitchFamily="34" charset="0"/>
              </a:rPr>
              <a:t>10</a:t>
            </a:r>
          </a:p>
          <a:p>
            <a:pPr algn="r"/>
            <a:r>
              <a:rPr lang="en-US" sz="2800" dirty="0">
                <a:solidFill>
                  <a:schemeClr val="bg1">
                    <a:lumMod val="85000"/>
                  </a:schemeClr>
                </a:solidFill>
                <a:latin typeface="IBM Plex Sans" panose="020B0503050203000203" pitchFamily="34" charset="0"/>
              </a:rPr>
              <a:t>11</a:t>
            </a:r>
          </a:p>
          <a:p>
            <a:pPr algn="r"/>
            <a:r>
              <a:rPr lang="en-US" sz="2800" dirty="0">
                <a:solidFill>
                  <a:schemeClr val="bg1">
                    <a:lumMod val="85000"/>
                  </a:schemeClr>
                </a:solidFill>
                <a:latin typeface="IBM Plex Sans" panose="020B0503050203000203" pitchFamily="34" charset="0"/>
              </a:rPr>
              <a:t>12</a:t>
            </a:r>
          </a:p>
          <a:p>
            <a:pPr algn="r"/>
            <a:r>
              <a:rPr lang="en-US" sz="2800" dirty="0">
                <a:solidFill>
                  <a:schemeClr val="bg1">
                    <a:lumMod val="85000"/>
                  </a:schemeClr>
                </a:solidFill>
                <a:latin typeface="IBM Plex Sans" panose="020B0503050203000203" pitchFamily="34" charset="0"/>
              </a:rPr>
              <a:t>13</a:t>
            </a:r>
          </a:p>
          <a:p>
            <a:pPr algn="r"/>
            <a:endParaRPr lang="en-US" sz="2800" dirty="0">
              <a:solidFill>
                <a:schemeClr val="bg1">
                  <a:lumMod val="85000"/>
                </a:schemeClr>
              </a:solidFill>
              <a:latin typeface="IBM Plex Sans" panose="020B0503050203000203" pitchFamily="34" charset="0"/>
            </a:endParaRPr>
          </a:p>
        </p:txBody>
      </p:sp>
      <p:cxnSp>
        <p:nvCxnSpPr>
          <p:cNvPr id="13" name="Straight Connector 12">
            <a:extLst>
              <a:ext uri="{FF2B5EF4-FFF2-40B4-BE49-F238E27FC236}">
                <a16:creationId xmlns:a16="http://schemas.microsoft.com/office/drawing/2014/main" id="{12C28D19-C86E-46AC-809B-6D623691A6B5}"/>
              </a:ext>
            </a:extLst>
          </p:cNvPr>
          <p:cNvCxnSpPr>
            <a:cxnSpLocks/>
          </p:cNvCxnSpPr>
          <p:nvPr/>
        </p:nvCxnSpPr>
        <p:spPr>
          <a:xfrm>
            <a:off x="752354" y="3102015"/>
            <a:ext cx="0" cy="3460830"/>
          </a:xfrm>
          <a:prstGeom prst="line">
            <a:avLst/>
          </a:prstGeom>
          <a:ln w="38100" cap="flat" cmpd="sng" algn="ctr">
            <a:solidFill>
              <a:schemeClr val="tx1">
                <a:lumMod val="65000"/>
                <a:lumOff val="3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2056721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20"/>
                                  </p:stCondLst>
                                  <p:iterate type="lt">
                                    <p:tmAbs val="50"/>
                                  </p:iterate>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8521"/>
                            </p:stCondLst>
                            <p:childTnLst>
                              <p:par>
                                <p:cTn id="8" presetID="1" presetClass="entr" presetSubtype="0" fill="hold" grpId="0" nodeType="afterEffect">
                                  <p:stCondLst>
                                    <p:cond delay="1000"/>
                                  </p:stCondLst>
                                  <p:iterate type="lt">
                                    <p:tmAbs val="50"/>
                                  </p:iterate>
                                  <p:childTnLst>
                                    <p:set>
                                      <p:cBhvr>
                                        <p:cTn id="9" dur="1" fill="hold">
                                          <p:stCondLst>
                                            <p:cond delay="0"/>
                                          </p:stCondLst>
                                        </p:cTn>
                                        <p:tgtEl>
                                          <p:spTgt spid="7"/>
                                        </p:tgtEl>
                                        <p:attrNameLst>
                                          <p:attrName>style.visibility</p:attrName>
                                        </p:attrNameLst>
                                      </p:cBhvr>
                                      <p:to>
                                        <p:strVal val="visible"/>
                                      </p:to>
                                    </p:set>
                                  </p:childTnLst>
                                </p:cTn>
                              </p:par>
                              <p:par>
                                <p:cTn id="10" presetID="1" presetClass="entr" presetSubtype="0" fill="hold" nodeType="withEffect">
                                  <p:stCondLst>
                                    <p:cond delay="1000"/>
                                  </p:stCondLst>
                                  <p:childTnLst>
                                    <p:set>
                                      <p:cBhvr>
                                        <p:cTn id="11"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3"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DEVELOPMENT</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7FB708FC-D6C6-4248-A491-23A545732746}"/>
              </a:ext>
            </a:extLst>
          </p:cNvPr>
          <p:cNvSpPr txBox="1"/>
          <p:nvPr/>
        </p:nvSpPr>
        <p:spPr>
          <a:xfrm>
            <a:off x="-10" y="723403"/>
            <a:ext cx="11298822" cy="716543"/>
          </a:xfrm>
          <a:prstGeom prst="rect">
            <a:avLst/>
          </a:prstGeom>
          <a:noFill/>
        </p:spPr>
        <p:txBody>
          <a:bodyPr wrap="square">
            <a:spAutoFit/>
          </a:bodyPr>
          <a:lstStyle/>
          <a:p>
            <a:pPr algn="just">
              <a:lnSpc>
                <a:spcPct val="107000"/>
              </a:lnSpc>
              <a:spcAft>
                <a:spcPts val="800"/>
              </a:spcAft>
            </a:pPr>
            <a:r>
              <a:rPr lang="en-US" sz="4000" dirty="0">
                <a:latin typeface="IBM Plex Sans ExtraLight" panose="020B0303050203000203" pitchFamily="34" charset="0"/>
                <a:ea typeface="Calibri" panose="020F0502020204030204" pitchFamily="34" charset="0"/>
                <a:cs typeface="Times New Roman" panose="02020603050405020304" pitchFamily="18" charset="0"/>
              </a:rPr>
              <a:t>// FLOWCHART</a:t>
            </a:r>
            <a:endParaRPr lang="en-NZ" sz="40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pic>
        <p:nvPicPr>
          <p:cNvPr id="14" name="Picture 13" descr="A picture containing text, black&#10;&#10;Description automatically generated">
            <a:extLst>
              <a:ext uri="{FF2B5EF4-FFF2-40B4-BE49-F238E27FC236}">
                <a16:creationId xmlns:a16="http://schemas.microsoft.com/office/drawing/2014/main" id="{FDB50537-85BC-4156-B442-CAC187E1569B}"/>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095997" y="0"/>
            <a:ext cx="3696331" cy="6858000"/>
          </a:xfrm>
          <a:prstGeom prst="rect">
            <a:avLst/>
          </a:prstGeom>
        </p:spPr>
      </p:pic>
      <p:pic>
        <p:nvPicPr>
          <p:cNvPr id="15" name="Picture 14" descr="A picture containing text, black&#10;&#10;Description automatically generated">
            <a:extLst>
              <a:ext uri="{FF2B5EF4-FFF2-40B4-BE49-F238E27FC236}">
                <a16:creationId xmlns:a16="http://schemas.microsoft.com/office/drawing/2014/main" id="{FE83C8CD-96F3-422A-9EE9-AD74B8BEEB0E}"/>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79730" y="1601991"/>
            <a:ext cx="3032567" cy="4995578"/>
          </a:xfrm>
          <a:prstGeom prst="rect">
            <a:avLst/>
          </a:prstGeom>
        </p:spPr>
      </p:pic>
    </p:spTree>
    <p:extLst>
      <p:ext uri="{BB962C8B-B14F-4D97-AF65-F5344CB8AC3E}">
        <p14:creationId xmlns:p14="http://schemas.microsoft.com/office/powerpoint/2010/main" val="10893132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2" presetClass="entr" presetSubtype="2"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1+#ppt_w/2"/>
                                          </p:val>
                                        </p:tav>
                                        <p:tav tm="100000">
                                          <p:val>
                                            <p:strVal val="#ppt_x"/>
                                          </p:val>
                                        </p:tav>
                                      </p:tavLst>
                                    </p:anim>
                                    <p:anim calcmode="lin" valueType="num">
                                      <p:cBhvr additive="base">
                                        <p:cTn id="13" dur="500" fill="hold"/>
                                        <p:tgtEl>
                                          <p:spTgt spid="13"/>
                                        </p:tgtEl>
                                        <p:attrNameLst>
                                          <p:attrName>ppt_y</p:attrName>
                                        </p:attrNameLst>
                                      </p:cBhvr>
                                      <p:tavLst>
                                        <p:tav tm="0">
                                          <p:val>
                                            <p:strVal val="#ppt_y"/>
                                          </p:val>
                                        </p:tav>
                                        <p:tav tm="100000">
                                          <p:val>
                                            <p:strVal val="#ppt_y"/>
                                          </p:val>
                                        </p:tav>
                                      </p:tavLst>
                                    </p:anim>
                                  </p:childTnLst>
                                </p:cTn>
                              </p:par>
                            </p:childTnLst>
                          </p:cTn>
                        </p:par>
                        <p:par>
                          <p:cTn id="14" fill="hold">
                            <p:stCondLst>
                              <p:cond delay="1200"/>
                            </p:stCondLst>
                            <p:childTnLst>
                              <p:par>
                                <p:cTn id="15" presetID="2" presetClass="entr" presetSubtype="2" fill="hold" nodeType="after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1+#ppt_w/2"/>
                                          </p:val>
                                        </p:tav>
                                        <p:tav tm="100000">
                                          <p:val>
                                            <p:strVal val="#ppt_x"/>
                                          </p:val>
                                        </p:tav>
                                      </p:tavLst>
                                    </p:anim>
                                    <p:anim calcmode="lin" valueType="num">
                                      <p:cBhvr additive="base">
                                        <p:cTn id="18" dur="500" fill="hold"/>
                                        <p:tgtEl>
                                          <p:spTgt spid="15"/>
                                        </p:tgtEl>
                                        <p:attrNameLst>
                                          <p:attrName>ppt_y</p:attrName>
                                        </p:attrNameLst>
                                      </p:cBhvr>
                                      <p:tavLst>
                                        <p:tav tm="0">
                                          <p:val>
                                            <p:strVal val="#ppt_y"/>
                                          </p:val>
                                        </p:tav>
                                        <p:tav tm="100000">
                                          <p:val>
                                            <p:strVal val="#ppt_y"/>
                                          </p:val>
                                        </p:tav>
                                      </p:tavLst>
                                    </p:anim>
                                  </p:childTnLst>
                                </p:cTn>
                              </p:par>
                            </p:childTnLst>
                          </p:cTn>
                        </p:par>
                        <p:par>
                          <p:cTn id="19" fill="hold">
                            <p:stCondLst>
                              <p:cond delay="1700"/>
                            </p:stCondLst>
                            <p:childTnLst>
                              <p:par>
                                <p:cTn id="20" presetID="42" presetClass="entr" presetSubtype="0" fill="hold"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childTnLst>
                          </p:cTn>
                        </p:par>
                        <p:par>
                          <p:cTn id="25" fill="hold">
                            <p:stCondLst>
                              <p:cond delay="2700"/>
                            </p:stCondLst>
                            <p:childTnLst>
                              <p:par>
                                <p:cTn id="26" presetID="42" presetClass="path" presetSubtype="0" accel="50000" decel="50000" fill="hold" nodeType="afterEffect">
                                  <p:stCondLst>
                                    <p:cond delay="0"/>
                                  </p:stCondLst>
                                  <p:childTnLst>
                                    <p:animMotion origin="layout" path="M 3.33333E-6 -4.81481E-6 L 0.00052 -0.84722 " pathEditMode="relative" rAng="0" ptsTypes="AA">
                                      <p:cBhvr>
                                        <p:cTn id="27" dur="6000" fill="hold"/>
                                        <p:tgtEl>
                                          <p:spTgt spid="14"/>
                                        </p:tgtEl>
                                        <p:attrNameLst>
                                          <p:attrName>ppt_x</p:attrName>
                                          <p:attrName>ppt_y</p:attrName>
                                        </p:attrNameLst>
                                      </p:cBhvr>
                                      <p:rCtr x="26" y="-423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D93BA05-D591-4A43-9F67-E284C597935E}"/>
              </a:ext>
            </a:extLst>
          </p:cNvPr>
          <p:cNvSpPr txBox="1"/>
          <p:nvPr/>
        </p:nvSpPr>
        <p:spPr>
          <a:xfrm>
            <a:off x="759587" y="894385"/>
            <a:ext cx="10405641" cy="5600572"/>
          </a:xfrm>
          <a:prstGeom prst="rect">
            <a:avLst/>
          </a:prstGeom>
          <a:no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The aesthetics of my GUI have been thoroughly considered to produce the professional but visually pleasing tone I had envisioned. I chose to use </a:t>
            </a:r>
            <a:r>
              <a:rPr lang="en-US" sz="2800" dirty="0">
                <a:solidFill>
                  <a:srgbClr val="92D050"/>
                </a:solidFill>
                <a:latin typeface="IBM Plex Sans" panose="020B0503050203000203" pitchFamily="34" charset="0"/>
                <a:ea typeface="Calibri" panose="020F0502020204030204" pitchFamily="34" charset="0"/>
                <a:cs typeface="Times New Roman" panose="02020603050405020304" pitchFamily="18" charset="0"/>
              </a:rPr>
              <a:t>IBM Plex Sans </a:t>
            </a:r>
            <a:r>
              <a:rPr lang="en-US" sz="2800" dirty="0">
                <a:latin typeface="IBM Plex Sans ExtraLight" panose="020B0303050203000203" pitchFamily="34" charset="0"/>
                <a:ea typeface="Calibri" panose="020F0502020204030204" pitchFamily="34" charset="0"/>
                <a:cs typeface="Times New Roman" panose="02020603050405020304" pitchFamily="18" charset="0"/>
              </a:rPr>
              <a:t>to achieve a modern, professional feel. In combination with this font choice, I decided to use suitably minimalist geometric GUI features to compliment the GUI text. Buttons and entry boxes have clean, contrasting edges which assist their usability factor while bringing the entire GUI closer to the modern aesthetic I have aimed for. Finally, I have incorporated smooth scrolling transitions between each screen and subtle “bump” animations that each button will repeat when clicked, providing tactile feedback to the user, and making the GUI more fun to use.</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DESIGN</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2" descr="Design icon in iOS Style">
            <a:extLst>
              <a:ext uri="{FF2B5EF4-FFF2-40B4-BE49-F238E27FC236}">
                <a16:creationId xmlns:a16="http://schemas.microsoft.com/office/drawing/2014/main" id="{61A81BB0-1ED6-4B03-A803-3B976D495A4C}"/>
              </a:ext>
            </a:extLst>
          </p:cNvPr>
          <p:cNvPicPr>
            <a:picLocks noChangeAspect="1" noChangeArrowheads="1"/>
          </p:cNvPicPr>
          <p:nvPr/>
        </p:nvPicPr>
        <p:blipFill>
          <a:blip r:embed="rId2">
            <a:alphaModFix amt="5000"/>
            <a:extLst>
              <a:ext uri="{28A0092B-C50C-407E-A947-70E740481C1C}">
                <a14:useLocalDpi xmlns:a14="http://schemas.microsoft.com/office/drawing/2010/main" val="0"/>
              </a:ext>
            </a:extLst>
          </a:blip>
          <a:srcRect/>
          <a:stretch>
            <a:fillRect/>
          </a:stretch>
        </p:blipFill>
        <p:spPr bwMode="auto">
          <a:xfrm>
            <a:off x="6095998" y="894385"/>
            <a:ext cx="5069230" cy="5069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56340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2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xit" presetSubtype="2" fill="hold" grpId="1" nodeType="withEffect">
                                  <p:stCondLst>
                                    <p:cond delay="0"/>
                                  </p:stCondLst>
                                  <p:childTnLst>
                                    <p:anim calcmode="lin" valueType="num">
                                      <p:cBhvr additive="base">
                                        <p:cTn id="14" dur="500"/>
                                        <p:tgtEl>
                                          <p:spTgt spid="5"/>
                                        </p:tgtEl>
                                        <p:attrNameLst>
                                          <p:attrName>ppt_x</p:attrName>
                                        </p:attrNameLst>
                                      </p:cBhvr>
                                      <p:tavLst>
                                        <p:tav tm="0">
                                          <p:val>
                                            <p:strVal val="ppt_x"/>
                                          </p:val>
                                        </p:tav>
                                        <p:tav tm="100000">
                                          <p:val>
                                            <p:strVal val="1+ppt_w/2"/>
                                          </p:val>
                                        </p:tav>
                                      </p:tavLst>
                                    </p:anim>
                                    <p:anim calcmode="lin" valueType="num">
                                      <p:cBhvr additive="base">
                                        <p:cTn id="15" dur="500"/>
                                        <p:tgtEl>
                                          <p:spTgt spid="5"/>
                                        </p:tgtEl>
                                        <p:attrNameLst>
                                          <p:attrName>ppt_y</p:attrName>
                                        </p:attrNameLst>
                                      </p:cBhvr>
                                      <p:tavLst>
                                        <p:tav tm="0">
                                          <p:val>
                                            <p:strVal val="ppt_y"/>
                                          </p:val>
                                        </p:tav>
                                        <p:tav tm="100000">
                                          <p:val>
                                            <p:strVal val="ppt_y"/>
                                          </p:val>
                                        </p:tav>
                                      </p:tavLst>
                                    </p:anim>
                                    <p:set>
                                      <p:cBhvr>
                                        <p:cTn id="16"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DESIGN</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2" descr="Design icon in iOS Style">
            <a:extLst>
              <a:ext uri="{FF2B5EF4-FFF2-40B4-BE49-F238E27FC236}">
                <a16:creationId xmlns:a16="http://schemas.microsoft.com/office/drawing/2014/main" id="{61A81BB0-1ED6-4B03-A803-3B976D495A4C}"/>
              </a:ext>
            </a:extLst>
          </p:cNvPr>
          <p:cNvPicPr>
            <a:picLocks noChangeAspect="1" noChangeArrowheads="1"/>
          </p:cNvPicPr>
          <p:nvPr/>
        </p:nvPicPr>
        <p:blipFill>
          <a:blip r:embed="rId2">
            <a:alphaModFix amt="5000"/>
            <a:extLst>
              <a:ext uri="{28A0092B-C50C-407E-A947-70E740481C1C}">
                <a14:useLocalDpi xmlns:a14="http://schemas.microsoft.com/office/drawing/2010/main" val="0"/>
              </a:ext>
            </a:extLst>
          </a:blip>
          <a:srcRect/>
          <a:stretch>
            <a:fillRect/>
          </a:stretch>
        </p:blipFill>
        <p:spPr bwMode="auto">
          <a:xfrm>
            <a:off x="6095998" y="894385"/>
            <a:ext cx="5069230" cy="506923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90B8F27-6961-4031-A6B1-CAD0282356D1}"/>
              </a:ext>
            </a:extLst>
          </p:cNvPr>
          <p:cNvSpPr txBox="1"/>
          <p:nvPr/>
        </p:nvSpPr>
        <p:spPr>
          <a:xfrm>
            <a:off x="-1" y="720582"/>
            <a:ext cx="11298822" cy="716543"/>
          </a:xfrm>
          <a:prstGeom prst="rect">
            <a:avLst/>
          </a:prstGeom>
          <a:noFill/>
        </p:spPr>
        <p:txBody>
          <a:bodyPr wrap="square">
            <a:spAutoFit/>
          </a:bodyPr>
          <a:lstStyle/>
          <a:p>
            <a:pPr algn="just">
              <a:lnSpc>
                <a:spcPct val="107000"/>
              </a:lnSpc>
              <a:spcAft>
                <a:spcPts val="800"/>
              </a:spcAft>
            </a:pPr>
            <a:r>
              <a:rPr lang="en-US" sz="4000" dirty="0">
                <a:latin typeface="IBM Plex Sans ExtraLight" panose="020B0303050203000203" pitchFamily="34" charset="0"/>
                <a:ea typeface="Calibri" panose="020F0502020204030204" pitchFamily="34" charset="0"/>
                <a:cs typeface="Times New Roman" panose="02020603050405020304" pitchFamily="18" charset="0"/>
              </a:rPr>
              <a:t>// DEVELOPMENT OF LAYOUT</a:t>
            </a:r>
            <a:endParaRPr lang="en-NZ" sz="40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pic>
        <p:nvPicPr>
          <p:cNvPr id="16" name="Picture 15" descr="Graphical user interface, website&#10;&#10;Description automatically generated">
            <a:extLst>
              <a:ext uri="{FF2B5EF4-FFF2-40B4-BE49-F238E27FC236}">
                <a16:creationId xmlns:a16="http://schemas.microsoft.com/office/drawing/2014/main" id="{6108E77A-5BEB-4CAA-A3FF-3E0BF8CB591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385058" y="1646488"/>
            <a:ext cx="2472690" cy="4679950"/>
          </a:xfrm>
          <a:prstGeom prst="rect">
            <a:avLst/>
          </a:prstGeom>
        </p:spPr>
      </p:pic>
      <p:pic>
        <p:nvPicPr>
          <p:cNvPr id="17" name="Picture 16">
            <a:extLst>
              <a:ext uri="{FF2B5EF4-FFF2-40B4-BE49-F238E27FC236}">
                <a16:creationId xmlns:a16="http://schemas.microsoft.com/office/drawing/2014/main" id="{06FDEC05-5E89-48D7-ACF2-0674BA4A5096}"/>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7330438" y="1646488"/>
            <a:ext cx="2476500" cy="4679950"/>
          </a:xfrm>
          <a:prstGeom prst="rect">
            <a:avLst/>
          </a:prstGeom>
        </p:spPr>
      </p:pic>
      <p:pic>
        <p:nvPicPr>
          <p:cNvPr id="18" name="Picture 17">
            <a:extLst>
              <a:ext uri="{FF2B5EF4-FFF2-40B4-BE49-F238E27FC236}">
                <a16:creationId xmlns:a16="http://schemas.microsoft.com/office/drawing/2014/main" id="{1669A4F0-BDB6-4860-A462-DAB33C2E1E3C}"/>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4857748" y="1646488"/>
            <a:ext cx="2476500" cy="4663440"/>
          </a:xfrm>
          <a:prstGeom prst="rect">
            <a:avLst/>
          </a:prstGeom>
        </p:spPr>
      </p:pic>
    </p:spTree>
    <p:extLst>
      <p:ext uri="{BB962C8B-B14F-4D97-AF65-F5344CB8AC3E}">
        <p14:creationId xmlns:p14="http://schemas.microsoft.com/office/powerpoint/2010/main" val="34620560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1+#ppt_w/2"/>
                                          </p:val>
                                        </p:tav>
                                        <p:tav tm="100000">
                                          <p:val>
                                            <p:strVal val="#ppt_x"/>
                                          </p:val>
                                        </p:tav>
                                      </p:tavLst>
                                    </p:anim>
                                    <p:anim calcmode="lin" valueType="num">
                                      <p:cBhvr additive="base">
                                        <p:cTn id="14" dur="500" fill="hold"/>
                                        <p:tgtEl>
                                          <p:spTgt spid="15"/>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50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0-#ppt_w/2"/>
                                          </p:val>
                                        </p:tav>
                                        <p:tav tm="100000">
                                          <p:val>
                                            <p:strVal val="#ppt_x"/>
                                          </p:val>
                                        </p:tav>
                                      </p:tavLst>
                                    </p:anim>
                                    <p:anim calcmode="lin" valueType="num">
                                      <p:cBhvr additive="base">
                                        <p:cTn id="18" dur="500" fill="hold"/>
                                        <p:tgtEl>
                                          <p:spTgt spid="16"/>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25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par>
                                <p:cTn id="23" presetID="2" presetClass="entr" presetSubtype="8"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0-#ppt_w/2"/>
                                          </p:val>
                                        </p:tav>
                                        <p:tav tm="100000">
                                          <p:val>
                                            <p:strVal val="#ppt_x"/>
                                          </p:val>
                                        </p:tav>
                                      </p:tavLst>
                                    </p:anim>
                                    <p:anim calcmode="lin" valueType="num">
                                      <p:cBhvr additive="base">
                                        <p:cTn id="26" dur="500" fill="hold"/>
                                        <p:tgtEl>
                                          <p:spTgt spid="17"/>
                                        </p:tgtEl>
                                        <p:attrNameLst>
                                          <p:attrName>ppt_y</p:attrName>
                                        </p:attrNameLst>
                                      </p:cBhvr>
                                      <p:tavLst>
                                        <p:tav tm="0">
                                          <p:val>
                                            <p:strVal val="#ppt_y"/>
                                          </p:val>
                                        </p:tav>
                                        <p:tav tm="100000">
                                          <p:val>
                                            <p:strVal val="#ppt_y"/>
                                          </p:val>
                                        </p:tav>
                                      </p:tavLst>
                                    </p:anim>
                                  </p:childTnLst>
                                </p:cTn>
                              </p:par>
                              <p:par>
                                <p:cTn id="27" presetID="2" presetClass="exit" presetSubtype="2" fill="hold" nodeType="withEffect">
                                  <p:stCondLst>
                                    <p:cond delay="500"/>
                                  </p:stCondLst>
                                  <p:childTnLst>
                                    <p:anim calcmode="lin" valueType="num">
                                      <p:cBhvr additive="base">
                                        <p:cTn id="28" dur="500"/>
                                        <p:tgtEl>
                                          <p:spTgt spid="16"/>
                                        </p:tgtEl>
                                        <p:attrNameLst>
                                          <p:attrName>ppt_x</p:attrName>
                                        </p:attrNameLst>
                                      </p:cBhvr>
                                      <p:tavLst>
                                        <p:tav tm="0">
                                          <p:val>
                                            <p:strVal val="ppt_x"/>
                                          </p:val>
                                        </p:tav>
                                        <p:tav tm="100000">
                                          <p:val>
                                            <p:strVal val="1+ppt_w/2"/>
                                          </p:val>
                                        </p:tav>
                                      </p:tavLst>
                                    </p:anim>
                                    <p:anim calcmode="lin" valueType="num">
                                      <p:cBhvr additive="base">
                                        <p:cTn id="29" dur="500"/>
                                        <p:tgtEl>
                                          <p:spTgt spid="16"/>
                                        </p:tgtEl>
                                        <p:attrNameLst>
                                          <p:attrName>ppt_y</p:attrName>
                                        </p:attrNameLst>
                                      </p:cBhvr>
                                      <p:tavLst>
                                        <p:tav tm="0">
                                          <p:val>
                                            <p:strVal val="ppt_y"/>
                                          </p:val>
                                        </p:tav>
                                        <p:tav tm="100000">
                                          <p:val>
                                            <p:strVal val="ppt_y"/>
                                          </p:val>
                                        </p:tav>
                                      </p:tavLst>
                                    </p:anim>
                                    <p:set>
                                      <p:cBhvr>
                                        <p:cTn id="30" dur="1" fill="hold">
                                          <p:stCondLst>
                                            <p:cond delay="499"/>
                                          </p:stCondLst>
                                        </p:cTn>
                                        <p:tgtEl>
                                          <p:spTgt spid="16"/>
                                        </p:tgtEl>
                                        <p:attrNameLst>
                                          <p:attrName>style.visibility</p:attrName>
                                        </p:attrNameLst>
                                      </p:cBhvr>
                                      <p:to>
                                        <p:strVal val="hidden"/>
                                      </p:to>
                                    </p:set>
                                  </p:childTnLst>
                                </p:cTn>
                              </p:par>
                              <p:par>
                                <p:cTn id="31" presetID="2" presetClass="exit" presetSubtype="2" fill="hold" nodeType="withEffect">
                                  <p:stCondLst>
                                    <p:cond delay="250"/>
                                  </p:stCondLst>
                                  <p:childTnLst>
                                    <p:anim calcmode="lin" valueType="num">
                                      <p:cBhvr additive="base">
                                        <p:cTn id="32" dur="500"/>
                                        <p:tgtEl>
                                          <p:spTgt spid="18"/>
                                        </p:tgtEl>
                                        <p:attrNameLst>
                                          <p:attrName>ppt_x</p:attrName>
                                        </p:attrNameLst>
                                      </p:cBhvr>
                                      <p:tavLst>
                                        <p:tav tm="0">
                                          <p:val>
                                            <p:strVal val="ppt_x"/>
                                          </p:val>
                                        </p:tav>
                                        <p:tav tm="100000">
                                          <p:val>
                                            <p:strVal val="1+ppt_w/2"/>
                                          </p:val>
                                        </p:tav>
                                      </p:tavLst>
                                    </p:anim>
                                    <p:anim calcmode="lin" valueType="num">
                                      <p:cBhvr additive="base">
                                        <p:cTn id="33" dur="500"/>
                                        <p:tgtEl>
                                          <p:spTgt spid="18"/>
                                        </p:tgtEl>
                                        <p:attrNameLst>
                                          <p:attrName>ppt_y</p:attrName>
                                        </p:attrNameLst>
                                      </p:cBhvr>
                                      <p:tavLst>
                                        <p:tav tm="0">
                                          <p:val>
                                            <p:strVal val="ppt_y"/>
                                          </p:val>
                                        </p:tav>
                                        <p:tav tm="100000">
                                          <p:val>
                                            <p:strVal val="ppt_y"/>
                                          </p:val>
                                        </p:tav>
                                      </p:tavLst>
                                    </p:anim>
                                    <p:set>
                                      <p:cBhvr>
                                        <p:cTn id="34" dur="1" fill="hold">
                                          <p:stCondLst>
                                            <p:cond delay="499"/>
                                          </p:stCondLst>
                                        </p:cTn>
                                        <p:tgtEl>
                                          <p:spTgt spid="18"/>
                                        </p:tgtEl>
                                        <p:attrNameLst>
                                          <p:attrName>style.visibility</p:attrName>
                                        </p:attrNameLst>
                                      </p:cBhvr>
                                      <p:to>
                                        <p:strVal val="hidden"/>
                                      </p:to>
                                    </p:set>
                                  </p:childTnLst>
                                </p:cTn>
                              </p:par>
                              <p:par>
                                <p:cTn id="35" presetID="2" presetClass="exit" presetSubtype="2" fill="hold" nodeType="withEffect">
                                  <p:stCondLst>
                                    <p:cond delay="0"/>
                                  </p:stCondLst>
                                  <p:childTnLst>
                                    <p:anim calcmode="lin" valueType="num">
                                      <p:cBhvr additive="base">
                                        <p:cTn id="36" dur="500"/>
                                        <p:tgtEl>
                                          <p:spTgt spid="17"/>
                                        </p:tgtEl>
                                        <p:attrNameLst>
                                          <p:attrName>ppt_x</p:attrName>
                                        </p:attrNameLst>
                                      </p:cBhvr>
                                      <p:tavLst>
                                        <p:tav tm="0">
                                          <p:val>
                                            <p:strVal val="ppt_x"/>
                                          </p:val>
                                        </p:tav>
                                        <p:tav tm="100000">
                                          <p:val>
                                            <p:strVal val="1+ppt_w/2"/>
                                          </p:val>
                                        </p:tav>
                                      </p:tavLst>
                                    </p:anim>
                                    <p:anim calcmode="lin" valueType="num">
                                      <p:cBhvr additive="base">
                                        <p:cTn id="37" dur="500"/>
                                        <p:tgtEl>
                                          <p:spTgt spid="17"/>
                                        </p:tgtEl>
                                        <p:attrNameLst>
                                          <p:attrName>ppt_y</p:attrName>
                                        </p:attrNameLst>
                                      </p:cBhvr>
                                      <p:tavLst>
                                        <p:tav tm="0">
                                          <p:val>
                                            <p:strVal val="ppt_y"/>
                                          </p:val>
                                        </p:tav>
                                        <p:tav tm="100000">
                                          <p:val>
                                            <p:strVal val="ppt_y"/>
                                          </p:val>
                                        </p:tav>
                                      </p:tavLst>
                                    </p:anim>
                                    <p:set>
                                      <p:cBhvr>
                                        <p:cTn id="38" dur="1" fill="hold">
                                          <p:stCondLst>
                                            <p:cond delay="499"/>
                                          </p:stCondLst>
                                        </p:cTn>
                                        <p:tgtEl>
                                          <p:spTgt spid="17"/>
                                        </p:tgtEl>
                                        <p:attrNameLst>
                                          <p:attrName>style.visibility</p:attrName>
                                        </p:attrNameLst>
                                      </p:cBhvr>
                                      <p:to>
                                        <p:strVal val="hidden"/>
                                      </p:to>
                                    </p:set>
                                  </p:childTnLst>
                                </p:cTn>
                              </p:par>
                              <p:par>
                                <p:cTn id="39" presetID="2" presetClass="exit" presetSubtype="8" fill="hold" grpId="1" nodeType="withEffect">
                                  <p:stCondLst>
                                    <p:cond delay="0"/>
                                  </p:stCondLst>
                                  <p:childTnLst>
                                    <p:anim calcmode="lin" valueType="num">
                                      <p:cBhvr additive="base">
                                        <p:cTn id="40" dur="500"/>
                                        <p:tgtEl>
                                          <p:spTgt spid="15"/>
                                        </p:tgtEl>
                                        <p:attrNameLst>
                                          <p:attrName>ppt_x</p:attrName>
                                        </p:attrNameLst>
                                      </p:cBhvr>
                                      <p:tavLst>
                                        <p:tav tm="0">
                                          <p:val>
                                            <p:strVal val="ppt_x"/>
                                          </p:val>
                                        </p:tav>
                                        <p:tav tm="100000">
                                          <p:val>
                                            <p:strVal val="0-ppt_w/2"/>
                                          </p:val>
                                        </p:tav>
                                      </p:tavLst>
                                    </p:anim>
                                    <p:anim calcmode="lin" valueType="num">
                                      <p:cBhvr additive="base">
                                        <p:cTn id="41" dur="500"/>
                                        <p:tgtEl>
                                          <p:spTgt spid="15"/>
                                        </p:tgtEl>
                                        <p:attrNameLst>
                                          <p:attrName>ppt_y</p:attrName>
                                        </p:attrNameLst>
                                      </p:cBhvr>
                                      <p:tavLst>
                                        <p:tav tm="0">
                                          <p:val>
                                            <p:strVal val="ppt_y"/>
                                          </p:val>
                                        </p:tav>
                                        <p:tav tm="100000">
                                          <p:val>
                                            <p:strVal val="ppt_y"/>
                                          </p:val>
                                        </p:tav>
                                      </p:tavLst>
                                    </p:anim>
                                    <p:set>
                                      <p:cBhvr>
                                        <p:cTn id="42"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p:bldP spid="15"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DESIGN</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693A6D0-7AE4-4166-8F4F-BF41A62F5300}"/>
              </a:ext>
            </a:extLst>
          </p:cNvPr>
          <p:cNvSpPr txBox="1"/>
          <p:nvPr/>
        </p:nvSpPr>
        <p:spPr>
          <a:xfrm>
            <a:off x="-1" y="720582"/>
            <a:ext cx="11298822" cy="716543"/>
          </a:xfrm>
          <a:prstGeom prst="rect">
            <a:avLst/>
          </a:prstGeom>
          <a:noFill/>
        </p:spPr>
        <p:txBody>
          <a:bodyPr wrap="square">
            <a:spAutoFit/>
          </a:bodyPr>
          <a:lstStyle/>
          <a:p>
            <a:pPr algn="just">
              <a:lnSpc>
                <a:spcPct val="107000"/>
              </a:lnSpc>
              <a:spcAft>
                <a:spcPts val="800"/>
              </a:spcAft>
            </a:pPr>
            <a:r>
              <a:rPr lang="en-US" sz="4000" dirty="0">
                <a:latin typeface="IBM Plex Sans ExtraLight" panose="020B0303050203000203" pitchFamily="34" charset="0"/>
                <a:ea typeface="Calibri" panose="020F0502020204030204" pitchFamily="34" charset="0"/>
                <a:cs typeface="Times New Roman" panose="02020603050405020304" pitchFamily="18" charset="0"/>
              </a:rPr>
              <a:t>// CONCEPT DESIGNS</a:t>
            </a:r>
            <a:endParaRPr lang="en-NZ" sz="40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pic>
        <p:nvPicPr>
          <p:cNvPr id="7" name="Picture 2" descr="Design icon in iOS Style">
            <a:extLst>
              <a:ext uri="{FF2B5EF4-FFF2-40B4-BE49-F238E27FC236}">
                <a16:creationId xmlns:a16="http://schemas.microsoft.com/office/drawing/2014/main" id="{61A81BB0-1ED6-4B03-A803-3B976D495A4C}"/>
              </a:ext>
            </a:extLst>
          </p:cNvPr>
          <p:cNvPicPr>
            <a:picLocks noChangeAspect="1" noChangeArrowheads="1"/>
          </p:cNvPicPr>
          <p:nvPr/>
        </p:nvPicPr>
        <p:blipFill>
          <a:blip r:embed="rId2">
            <a:alphaModFix amt="5000"/>
            <a:extLst>
              <a:ext uri="{28A0092B-C50C-407E-A947-70E740481C1C}">
                <a14:useLocalDpi xmlns:a14="http://schemas.microsoft.com/office/drawing/2010/main" val="0"/>
              </a:ext>
            </a:extLst>
          </a:blip>
          <a:srcRect/>
          <a:stretch>
            <a:fillRect/>
          </a:stretch>
        </p:blipFill>
        <p:spPr bwMode="auto">
          <a:xfrm>
            <a:off x="6095998" y="894385"/>
            <a:ext cx="5069230" cy="506923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Graphical user interface, website&#10;&#10;Description automatically generated">
            <a:extLst>
              <a:ext uri="{FF2B5EF4-FFF2-40B4-BE49-F238E27FC236}">
                <a16:creationId xmlns:a16="http://schemas.microsoft.com/office/drawing/2014/main" id="{380A6A7D-5B5E-43A8-A3E8-88A12C310D87}"/>
              </a:ext>
            </a:extLst>
          </p:cNvPr>
          <p:cNvPicPr/>
          <p:nvPr/>
        </p:nvPicPr>
        <p:blipFill>
          <a:blip r:embed="rId3">
            <a:extLst>
              <a:ext uri="{28A0092B-C50C-407E-A947-70E740481C1C}">
                <a14:useLocalDpi xmlns:a14="http://schemas.microsoft.com/office/drawing/2010/main" val="0"/>
              </a:ext>
            </a:extLst>
          </a:blip>
          <a:stretch>
            <a:fillRect/>
          </a:stretch>
        </p:blipFill>
        <p:spPr>
          <a:xfrm>
            <a:off x="6095998" y="1706393"/>
            <a:ext cx="3599815" cy="2159635"/>
          </a:xfrm>
          <a:prstGeom prst="rect">
            <a:avLst/>
          </a:prstGeom>
          <a:ln>
            <a:noFill/>
          </a:ln>
          <a:effectLst>
            <a:outerShdw blurRad="292100" dist="139700" dir="2700000" algn="tl" rotWithShape="0">
              <a:srgbClr val="333333">
                <a:alpha val="65000"/>
              </a:srgbClr>
            </a:outerShdw>
          </a:effectLst>
        </p:spPr>
      </p:pic>
      <p:pic>
        <p:nvPicPr>
          <p:cNvPr id="10" name="Picture 9" descr="A picture containing text, screenshot, businesscard&#10;&#10;Description automatically generated">
            <a:extLst>
              <a:ext uri="{FF2B5EF4-FFF2-40B4-BE49-F238E27FC236}">
                <a16:creationId xmlns:a16="http://schemas.microsoft.com/office/drawing/2014/main" id="{9F4B42FD-68D6-48BB-88EC-CBE5A843D974}"/>
              </a:ext>
            </a:extLst>
          </p:cNvPr>
          <p:cNvPicPr/>
          <p:nvPr/>
        </p:nvPicPr>
        <p:blipFill>
          <a:blip r:embed="rId4">
            <a:extLst>
              <a:ext uri="{28A0092B-C50C-407E-A947-70E740481C1C}">
                <a14:useLocalDpi xmlns:a14="http://schemas.microsoft.com/office/drawing/2010/main" val="0"/>
              </a:ext>
            </a:extLst>
          </a:blip>
          <a:stretch>
            <a:fillRect/>
          </a:stretch>
        </p:blipFill>
        <p:spPr>
          <a:xfrm>
            <a:off x="6095998" y="4066053"/>
            <a:ext cx="3599815" cy="2159635"/>
          </a:xfrm>
          <a:prstGeom prst="rect">
            <a:avLst/>
          </a:prstGeom>
          <a:ln>
            <a:noFill/>
          </a:ln>
          <a:effectLst>
            <a:outerShdw blurRad="292100" dist="139700" dir="2700000" algn="tl" rotWithShape="0">
              <a:srgbClr val="333333">
                <a:alpha val="65000"/>
              </a:srgbClr>
            </a:outerShdw>
          </a:effectLst>
        </p:spPr>
      </p:pic>
      <p:pic>
        <p:nvPicPr>
          <p:cNvPr id="12" name="Picture 11" descr="Graphical user interface&#10;&#10;Description automatically generated">
            <a:extLst>
              <a:ext uri="{FF2B5EF4-FFF2-40B4-BE49-F238E27FC236}">
                <a16:creationId xmlns:a16="http://schemas.microsoft.com/office/drawing/2014/main" id="{FE7BF347-77C5-437E-8909-5561A00B8BE1}"/>
              </a:ext>
            </a:extLst>
          </p:cNvPr>
          <p:cNvPicPr/>
          <p:nvPr/>
        </p:nvPicPr>
        <p:blipFill>
          <a:blip r:embed="rId5">
            <a:extLst>
              <a:ext uri="{28A0092B-C50C-407E-A947-70E740481C1C}">
                <a14:useLocalDpi xmlns:a14="http://schemas.microsoft.com/office/drawing/2010/main" val="0"/>
              </a:ext>
            </a:extLst>
          </a:blip>
          <a:stretch>
            <a:fillRect/>
          </a:stretch>
        </p:blipFill>
        <p:spPr>
          <a:xfrm>
            <a:off x="2263773" y="4066053"/>
            <a:ext cx="3599815" cy="2159635"/>
          </a:xfrm>
          <a:prstGeom prst="rect">
            <a:avLst/>
          </a:prstGeom>
          <a:ln>
            <a:noFill/>
          </a:ln>
          <a:effectLst>
            <a:outerShdw blurRad="292100" dist="139700" dir="2700000" algn="tl" rotWithShape="0">
              <a:srgbClr val="333333">
                <a:alpha val="65000"/>
              </a:srgbClr>
            </a:outerShdw>
          </a:effectLst>
        </p:spPr>
      </p:pic>
      <p:pic>
        <p:nvPicPr>
          <p:cNvPr id="13" name="Picture 12" descr="Graphical user interface&#10;&#10;Description automatically generated with low confidence">
            <a:extLst>
              <a:ext uri="{FF2B5EF4-FFF2-40B4-BE49-F238E27FC236}">
                <a16:creationId xmlns:a16="http://schemas.microsoft.com/office/drawing/2014/main" id="{A8BD684B-BF4B-4FBB-807B-879545944662}"/>
              </a:ext>
            </a:extLst>
          </p:cNvPr>
          <p:cNvPicPr/>
          <p:nvPr/>
        </p:nvPicPr>
        <p:blipFill>
          <a:blip r:embed="rId6">
            <a:extLst>
              <a:ext uri="{28A0092B-C50C-407E-A947-70E740481C1C}">
                <a14:useLocalDpi xmlns:a14="http://schemas.microsoft.com/office/drawing/2010/main" val="0"/>
              </a:ext>
            </a:extLst>
          </a:blip>
          <a:stretch>
            <a:fillRect/>
          </a:stretch>
        </p:blipFill>
        <p:spPr>
          <a:xfrm>
            <a:off x="2272663" y="1706393"/>
            <a:ext cx="3599815" cy="215963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100023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1+#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50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0-#ppt_w/2"/>
                                          </p:val>
                                        </p:tav>
                                        <p:tav tm="100000">
                                          <p:val>
                                            <p:strVal val="#ppt_x"/>
                                          </p:val>
                                        </p:tav>
                                      </p:tavLst>
                                    </p:anim>
                                    <p:anim calcmode="lin" valueType="num">
                                      <p:cBhvr additive="base">
                                        <p:cTn id="18" dur="500" fill="hold"/>
                                        <p:tgtEl>
                                          <p:spTgt spid="9"/>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75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0-#ppt_w/2"/>
                                          </p:val>
                                        </p:tav>
                                        <p:tav tm="100000">
                                          <p:val>
                                            <p:strVal val="#ppt_x"/>
                                          </p:val>
                                        </p:tav>
                                      </p:tavLst>
                                    </p:anim>
                                    <p:anim calcmode="lin" valueType="num">
                                      <p:cBhvr additive="base">
                                        <p:cTn id="22" dur="500" fill="hold"/>
                                        <p:tgtEl>
                                          <p:spTgt spid="10"/>
                                        </p:tgtEl>
                                        <p:attrNameLst>
                                          <p:attrName>ppt_y</p:attrName>
                                        </p:attrNameLst>
                                      </p:cBhvr>
                                      <p:tavLst>
                                        <p:tav tm="0">
                                          <p:val>
                                            <p:strVal val="#ppt_y"/>
                                          </p:val>
                                        </p:tav>
                                        <p:tav tm="100000">
                                          <p:val>
                                            <p:strVal val="#ppt_y"/>
                                          </p:val>
                                        </p:tav>
                                      </p:tavLst>
                                    </p:anim>
                                  </p:childTnLst>
                                </p:cTn>
                              </p:par>
                              <p:par>
                                <p:cTn id="23" presetID="2" presetClass="entr" presetSubtype="8" fill="hold" nodeType="withEffect">
                                  <p:stCondLst>
                                    <p:cond delay="10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0-#ppt_w/2"/>
                                          </p:val>
                                        </p:tav>
                                        <p:tav tm="100000">
                                          <p:val>
                                            <p:strVal val="#ppt_x"/>
                                          </p:val>
                                        </p:tav>
                                      </p:tavLst>
                                    </p:anim>
                                    <p:anim calcmode="lin" valueType="num">
                                      <p:cBhvr additive="base">
                                        <p:cTn id="26" dur="500" fill="hold"/>
                                        <p:tgtEl>
                                          <p:spTgt spid="12"/>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125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0-#ppt_w/2"/>
                                          </p:val>
                                        </p:tav>
                                        <p:tav tm="100000">
                                          <p:val>
                                            <p:strVal val="#ppt_x"/>
                                          </p:val>
                                        </p:tav>
                                      </p:tavLst>
                                    </p:anim>
                                    <p:anim calcmode="lin" valueType="num">
                                      <p:cBhvr additive="base">
                                        <p:cTn id="30"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xit" presetSubtype="0" fill="hold" nodeType="clickEffect">
                                  <p:stCondLst>
                                    <p:cond delay="0"/>
                                  </p:stCondLst>
                                  <p:childTnLst>
                                    <p:animEffect transition="out" filter="fade">
                                      <p:cBhvr>
                                        <p:cTn id="34" dur="500"/>
                                        <p:tgtEl>
                                          <p:spTgt spid="9"/>
                                        </p:tgtEl>
                                      </p:cBhvr>
                                    </p:animEffect>
                                    <p:anim calcmode="lin" valueType="num">
                                      <p:cBhvr>
                                        <p:cTn id="35" dur="500"/>
                                        <p:tgtEl>
                                          <p:spTgt spid="9"/>
                                        </p:tgtEl>
                                        <p:attrNameLst>
                                          <p:attrName>ppt_x</p:attrName>
                                        </p:attrNameLst>
                                      </p:cBhvr>
                                      <p:tavLst>
                                        <p:tav tm="0">
                                          <p:val>
                                            <p:strVal val="ppt_x"/>
                                          </p:val>
                                        </p:tav>
                                        <p:tav tm="100000">
                                          <p:val>
                                            <p:strVal val="ppt_x"/>
                                          </p:val>
                                        </p:tav>
                                      </p:tavLst>
                                    </p:anim>
                                    <p:anim calcmode="lin" valueType="num">
                                      <p:cBhvr>
                                        <p:cTn id="36" dur="500"/>
                                        <p:tgtEl>
                                          <p:spTgt spid="9"/>
                                        </p:tgtEl>
                                        <p:attrNameLst>
                                          <p:attrName>ppt_y</p:attrName>
                                        </p:attrNameLst>
                                      </p:cBhvr>
                                      <p:tavLst>
                                        <p:tav tm="0">
                                          <p:val>
                                            <p:strVal val="ppt_y"/>
                                          </p:val>
                                        </p:tav>
                                        <p:tav tm="100000">
                                          <p:val>
                                            <p:strVal val="ppt_y-.1"/>
                                          </p:val>
                                        </p:tav>
                                      </p:tavLst>
                                    </p:anim>
                                    <p:set>
                                      <p:cBhvr>
                                        <p:cTn id="37" dur="1" fill="hold">
                                          <p:stCondLst>
                                            <p:cond delay="499"/>
                                          </p:stCondLst>
                                        </p:cTn>
                                        <p:tgtEl>
                                          <p:spTgt spid="9"/>
                                        </p:tgtEl>
                                        <p:attrNameLst>
                                          <p:attrName>style.visibility</p:attrName>
                                        </p:attrNameLst>
                                      </p:cBhvr>
                                      <p:to>
                                        <p:strVal val="hidden"/>
                                      </p:to>
                                    </p:set>
                                  </p:childTnLst>
                                </p:cTn>
                              </p:par>
                              <p:par>
                                <p:cTn id="38" presetID="47" presetClass="exit" presetSubtype="0" fill="hold" nodeType="withEffect">
                                  <p:stCondLst>
                                    <p:cond delay="500"/>
                                  </p:stCondLst>
                                  <p:childTnLst>
                                    <p:animEffect transition="out" filter="fade">
                                      <p:cBhvr>
                                        <p:cTn id="39" dur="500"/>
                                        <p:tgtEl>
                                          <p:spTgt spid="10"/>
                                        </p:tgtEl>
                                      </p:cBhvr>
                                    </p:animEffect>
                                    <p:anim calcmode="lin" valueType="num">
                                      <p:cBhvr>
                                        <p:cTn id="40" dur="500"/>
                                        <p:tgtEl>
                                          <p:spTgt spid="10"/>
                                        </p:tgtEl>
                                        <p:attrNameLst>
                                          <p:attrName>ppt_x</p:attrName>
                                        </p:attrNameLst>
                                      </p:cBhvr>
                                      <p:tavLst>
                                        <p:tav tm="0">
                                          <p:val>
                                            <p:strVal val="ppt_x"/>
                                          </p:val>
                                        </p:tav>
                                        <p:tav tm="100000">
                                          <p:val>
                                            <p:strVal val="ppt_x"/>
                                          </p:val>
                                        </p:tav>
                                      </p:tavLst>
                                    </p:anim>
                                    <p:anim calcmode="lin" valueType="num">
                                      <p:cBhvr>
                                        <p:cTn id="41" dur="500"/>
                                        <p:tgtEl>
                                          <p:spTgt spid="10"/>
                                        </p:tgtEl>
                                        <p:attrNameLst>
                                          <p:attrName>ppt_y</p:attrName>
                                        </p:attrNameLst>
                                      </p:cBhvr>
                                      <p:tavLst>
                                        <p:tav tm="0">
                                          <p:val>
                                            <p:strVal val="ppt_y"/>
                                          </p:val>
                                        </p:tav>
                                        <p:tav tm="100000">
                                          <p:val>
                                            <p:strVal val="ppt_y-.1"/>
                                          </p:val>
                                        </p:tav>
                                      </p:tavLst>
                                    </p:anim>
                                    <p:set>
                                      <p:cBhvr>
                                        <p:cTn id="42" dur="1" fill="hold">
                                          <p:stCondLst>
                                            <p:cond delay="499"/>
                                          </p:stCondLst>
                                        </p:cTn>
                                        <p:tgtEl>
                                          <p:spTgt spid="10"/>
                                        </p:tgtEl>
                                        <p:attrNameLst>
                                          <p:attrName>style.visibility</p:attrName>
                                        </p:attrNameLst>
                                      </p:cBhvr>
                                      <p:to>
                                        <p:strVal val="hidden"/>
                                      </p:to>
                                    </p:set>
                                  </p:childTnLst>
                                </p:cTn>
                              </p:par>
                              <p:par>
                                <p:cTn id="43" presetID="47" presetClass="exit" presetSubtype="0" fill="hold" nodeType="withEffect">
                                  <p:stCondLst>
                                    <p:cond delay="250"/>
                                  </p:stCondLst>
                                  <p:childTnLst>
                                    <p:animEffect transition="out" filter="fade">
                                      <p:cBhvr>
                                        <p:cTn id="44" dur="500"/>
                                        <p:tgtEl>
                                          <p:spTgt spid="13"/>
                                        </p:tgtEl>
                                      </p:cBhvr>
                                    </p:animEffect>
                                    <p:anim calcmode="lin" valueType="num">
                                      <p:cBhvr>
                                        <p:cTn id="45" dur="500"/>
                                        <p:tgtEl>
                                          <p:spTgt spid="13"/>
                                        </p:tgtEl>
                                        <p:attrNameLst>
                                          <p:attrName>ppt_x</p:attrName>
                                        </p:attrNameLst>
                                      </p:cBhvr>
                                      <p:tavLst>
                                        <p:tav tm="0">
                                          <p:val>
                                            <p:strVal val="ppt_x"/>
                                          </p:val>
                                        </p:tav>
                                        <p:tav tm="100000">
                                          <p:val>
                                            <p:strVal val="ppt_x"/>
                                          </p:val>
                                        </p:tav>
                                      </p:tavLst>
                                    </p:anim>
                                    <p:anim calcmode="lin" valueType="num">
                                      <p:cBhvr>
                                        <p:cTn id="46" dur="500"/>
                                        <p:tgtEl>
                                          <p:spTgt spid="13"/>
                                        </p:tgtEl>
                                        <p:attrNameLst>
                                          <p:attrName>ppt_y</p:attrName>
                                        </p:attrNameLst>
                                      </p:cBhvr>
                                      <p:tavLst>
                                        <p:tav tm="0">
                                          <p:val>
                                            <p:strVal val="ppt_y"/>
                                          </p:val>
                                        </p:tav>
                                        <p:tav tm="100000">
                                          <p:val>
                                            <p:strVal val="ppt_y-.1"/>
                                          </p:val>
                                        </p:tav>
                                      </p:tavLst>
                                    </p:anim>
                                    <p:set>
                                      <p:cBhvr>
                                        <p:cTn id="47" dur="1" fill="hold">
                                          <p:stCondLst>
                                            <p:cond delay="499"/>
                                          </p:stCondLst>
                                        </p:cTn>
                                        <p:tgtEl>
                                          <p:spTgt spid="13"/>
                                        </p:tgtEl>
                                        <p:attrNameLst>
                                          <p:attrName>style.visibility</p:attrName>
                                        </p:attrNameLst>
                                      </p:cBhvr>
                                      <p:to>
                                        <p:strVal val="hidden"/>
                                      </p:to>
                                    </p:set>
                                  </p:childTnLst>
                                </p:cTn>
                              </p:par>
                              <p:par>
                                <p:cTn id="48" presetID="42" presetClass="path" presetSubtype="0" accel="50000" decel="50000" fill="hold" nodeType="withEffect">
                                  <p:stCondLst>
                                    <p:cond delay="1000"/>
                                  </p:stCondLst>
                                  <p:childTnLst>
                                    <p:animMotion origin="layout" path="M -3.33333E-6 -1.48148E-6 L 0.15573 0.00093 " pathEditMode="relative" rAng="0" ptsTypes="AA">
                                      <p:cBhvr>
                                        <p:cTn id="49" dur="500" fill="hold"/>
                                        <p:tgtEl>
                                          <p:spTgt spid="12"/>
                                        </p:tgtEl>
                                        <p:attrNameLst>
                                          <p:attrName>ppt_x</p:attrName>
                                          <p:attrName>ppt_y</p:attrName>
                                        </p:attrNameLst>
                                      </p:cBhvr>
                                      <p:rCtr x="778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DESIGN</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693A6D0-7AE4-4166-8F4F-BF41A62F5300}"/>
              </a:ext>
            </a:extLst>
          </p:cNvPr>
          <p:cNvSpPr txBox="1"/>
          <p:nvPr/>
        </p:nvSpPr>
        <p:spPr>
          <a:xfrm>
            <a:off x="-1" y="720582"/>
            <a:ext cx="11298822" cy="716543"/>
          </a:xfrm>
          <a:prstGeom prst="rect">
            <a:avLst/>
          </a:prstGeom>
          <a:noFill/>
        </p:spPr>
        <p:txBody>
          <a:bodyPr wrap="square">
            <a:spAutoFit/>
          </a:bodyPr>
          <a:lstStyle/>
          <a:p>
            <a:pPr algn="just">
              <a:lnSpc>
                <a:spcPct val="107000"/>
              </a:lnSpc>
              <a:spcAft>
                <a:spcPts val="800"/>
              </a:spcAft>
            </a:pPr>
            <a:r>
              <a:rPr lang="en-US" sz="4000" dirty="0">
                <a:latin typeface="IBM Plex Sans ExtraLight" panose="020B0303050203000203" pitchFamily="34" charset="0"/>
                <a:ea typeface="Calibri" panose="020F0502020204030204" pitchFamily="34" charset="0"/>
                <a:cs typeface="Times New Roman" panose="02020603050405020304" pitchFamily="18" charset="0"/>
              </a:rPr>
              <a:t>// CONCEPT DESIGNS</a:t>
            </a:r>
            <a:endParaRPr lang="en-NZ" sz="40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pic>
        <p:nvPicPr>
          <p:cNvPr id="12" name="Picture 11" descr="Graphical user interface&#10;&#10;Description automatically generated">
            <a:extLst>
              <a:ext uri="{FF2B5EF4-FFF2-40B4-BE49-F238E27FC236}">
                <a16:creationId xmlns:a16="http://schemas.microsoft.com/office/drawing/2014/main" id="{FE7BF347-77C5-437E-8909-5561A00B8BE1}"/>
              </a:ext>
            </a:extLst>
          </p:cNvPr>
          <p:cNvPicPr/>
          <p:nvPr/>
        </p:nvPicPr>
        <p:blipFill>
          <a:blip r:embed="rId2">
            <a:extLst>
              <a:ext uri="{28A0092B-C50C-407E-A947-70E740481C1C}">
                <a14:useLocalDpi xmlns:a14="http://schemas.microsoft.com/office/drawing/2010/main" val="0"/>
              </a:ext>
            </a:extLst>
          </a:blip>
          <a:stretch>
            <a:fillRect/>
          </a:stretch>
        </p:blipFill>
        <p:spPr>
          <a:xfrm>
            <a:off x="3849502" y="3775909"/>
            <a:ext cx="3599815" cy="2159635"/>
          </a:xfrm>
          <a:prstGeom prst="rect">
            <a:avLst/>
          </a:prstGeom>
          <a:ln>
            <a:noFill/>
          </a:ln>
          <a:effectLst>
            <a:outerShdw blurRad="292100" dist="139700" dir="2700000" algn="tl" rotWithShape="0">
              <a:srgbClr val="333333">
                <a:alpha val="65000"/>
              </a:srgbClr>
            </a:outerShdw>
          </a:effectLst>
        </p:spPr>
      </p:pic>
      <p:sp>
        <p:nvSpPr>
          <p:cNvPr id="14" name="TextBox 13">
            <a:extLst>
              <a:ext uri="{FF2B5EF4-FFF2-40B4-BE49-F238E27FC236}">
                <a16:creationId xmlns:a16="http://schemas.microsoft.com/office/drawing/2014/main" id="{B8750884-C8A7-4DC5-99A5-87CB9D1571F3}"/>
              </a:ext>
            </a:extLst>
          </p:cNvPr>
          <p:cNvSpPr txBox="1"/>
          <p:nvPr/>
        </p:nvSpPr>
        <p:spPr>
          <a:xfrm>
            <a:off x="0" y="2490327"/>
            <a:ext cx="12192000" cy="591765"/>
          </a:xfrm>
          <a:prstGeom prst="rect">
            <a:avLst/>
          </a:prstGeom>
          <a:noFill/>
        </p:spPr>
        <p:txBody>
          <a:bodyPr wrap="square">
            <a:spAutoFit/>
          </a:bodyPr>
          <a:lstStyle/>
          <a:p>
            <a:pPr algn="ctr">
              <a:lnSpc>
                <a:spcPct val="107000"/>
              </a:lnSpc>
              <a:spcAft>
                <a:spcPts val="800"/>
              </a:spcAft>
            </a:pPr>
            <a:r>
              <a:rPr lang="en-US" sz="3200" i="1" dirty="0">
                <a:latin typeface="IBM Plex Sans ExtraLight" panose="020B0303050203000203" pitchFamily="34" charset="0"/>
                <a:ea typeface="Calibri" panose="020F0502020204030204" pitchFamily="34" charset="0"/>
                <a:cs typeface="Times New Roman" panose="02020603050405020304" pitchFamily="18" charset="0"/>
              </a:rPr>
              <a:t>Eventually this design was chosen.</a:t>
            </a:r>
            <a:endParaRPr lang="en-NZ" sz="3200" i="1"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520315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1+#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100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0-#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par>
                                <p:cTn id="19" presetID="42" presetClass="entr" presetSubtype="0" fill="hold" grpId="0" nodeType="withEffect">
                                  <p:stCondLst>
                                    <p:cond delay="100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anim calcmode="lin" valueType="num">
                                      <p:cBhvr>
                                        <p:cTn id="22" dur="500" fill="hold"/>
                                        <p:tgtEl>
                                          <p:spTgt spid="14"/>
                                        </p:tgtEl>
                                        <p:attrNameLst>
                                          <p:attrName>ppt_x</p:attrName>
                                        </p:attrNameLst>
                                      </p:cBhvr>
                                      <p:tavLst>
                                        <p:tav tm="0">
                                          <p:val>
                                            <p:strVal val="#ppt_x"/>
                                          </p:val>
                                        </p:tav>
                                        <p:tav tm="100000">
                                          <p:val>
                                            <p:strVal val="#ppt_x"/>
                                          </p:val>
                                        </p:tav>
                                      </p:tavLst>
                                    </p:anim>
                                    <p:anim calcmode="lin" valueType="num">
                                      <p:cBhvr>
                                        <p:cTn id="23" dur="500" fill="hold"/>
                                        <p:tgtEl>
                                          <p:spTgt spid="14"/>
                                        </p:tgtEl>
                                        <p:attrNameLst>
                                          <p:attrName>ppt_y</p:attrName>
                                        </p:attrNameLst>
                                      </p:cBhvr>
                                      <p:tavLst>
                                        <p:tav tm="0">
                                          <p:val>
                                            <p:strVal val="#ppt_y+.1"/>
                                          </p:val>
                                        </p:tav>
                                        <p:tav tm="100000">
                                          <p:val>
                                            <p:strVal val="#ppt_y"/>
                                          </p:val>
                                        </p:tav>
                                      </p:tavLst>
                                    </p:anim>
                                  </p:childTnLst>
                                </p:cTn>
                              </p:par>
                              <p:par>
                                <p:cTn id="24" presetID="42" presetClass="path" presetSubtype="0" accel="50000" decel="50000" fill="hold" nodeType="withEffect">
                                  <p:stCondLst>
                                    <p:cond delay="1000"/>
                                  </p:stCondLst>
                                  <p:childTnLst>
                                    <p:animMotion origin="layout" path="M -3.33333E-6 -1.48148E-6 L 0.15573 0.00093 " pathEditMode="relative" rAng="0" ptsTypes="AA">
                                      <p:cBhvr>
                                        <p:cTn id="25" dur="500" fill="hold"/>
                                        <p:tgtEl>
                                          <p:spTgt spid="12"/>
                                        </p:tgtEl>
                                        <p:attrNameLst>
                                          <p:attrName>ppt_x</p:attrName>
                                          <p:attrName>ppt_y</p:attrName>
                                        </p:attrNameLst>
                                      </p:cBhvr>
                                      <p:rCtr x="778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2" name="Picture 6" descr="Download Let&amp;#39;s Do This - Colour Powder Splash Png - Full Size PNG Image -  PNGkit">
            <a:extLst>
              <a:ext uri="{FF2B5EF4-FFF2-40B4-BE49-F238E27FC236}">
                <a16:creationId xmlns:a16="http://schemas.microsoft.com/office/drawing/2014/main" id="{F07BABC1-55F4-45DD-870B-3CDF6F0934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3361" y="0"/>
            <a:ext cx="743267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Explosion Colorpowder Dust Colorsplash - Color Splash Effect Png | Full  Size PNG Download | SeekPNG">
            <a:extLst>
              <a:ext uri="{FF2B5EF4-FFF2-40B4-BE49-F238E27FC236}">
                <a16:creationId xmlns:a16="http://schemas.microsoft.com/office/drawing/2014/main" id="{057E6D75-F9BC-45CF-9541-9FB3AF1E7E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6445" y="2225143"/>
            <a:ext cx="5048913" cy="515529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93BA05-D591-4A43-9F67-E284C597935E}"/>
              </a:ext>
            </a:extLst>
          </p:cNvPr>
          <p:cNvSpPr txBox="1"/>
          <p:nvPr/>
        </p:nvSpPr>
        <p:spPr>
          <a:xfrm>
            <a:off x="893178" y="720582"/>
            <a:ext cx="10405641" cy="6061596"/>
          </a:xfrm>
          <a:prstGeom prst="rect">
            <a:avLst/>
          </a:prstGeom>
          <a:solidFill>
            <a:srgbClr val="FFFFFF">
              <a:alpha val="50196"/>
            </a:srgbClr>
          </a:solid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In order to mitigate the effects of eye strain, I have considered the size of all elements in the GUI, especially text, so that users do not damage their iris while viewing GUI features and reading GUI information. Additionally, I have implemented five different colour schemes that change automatically depending on the time of day that the application is opened. Each colour scheme is designed for a specific brightness and to contain different amounts of blue light. For example, the colour scheme that the user will get during the night contains a dark grey background with light grey text, whereas the mid-day colour scheme utilizes a white background with black text. Regardless of what time the user opens the application, the overall light emitted by the GUI will match their environment and their natural body clock. </a:t>
            </a:r>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THE SCIENCE OF COLOUR</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531079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2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xit" presetSubtype="2" fill="hold" grpId="1" nodeType="withEffect">
                                  <p:stCondLst>
                                    <p:cond delay="0"/>
                                  </p:stCondLst>
                                  <p:childTnLst>
                                    <p:anim calcmode="lin" valueType="num">
                                      <p:cBhvr additive="base">
                                        <p:cTn id="14" dur="500"/>
                                        <p:tgtEl>
                                          <p:spTgt spid="5"/>
                                        </p:tgtEl>
                                        <p:attrNameLst>
                                          <p:attrName>ppt_x</p:attrName>
                                        </p:attrNameLst>
                                      </p:cBhvr>
                                      <p:tavLst>
                                        <p:tav tm="0">
                                          <p:val>
                                            <p:strVal val="ppt_x"/>
                                          </p:val>
                                        </p:tav>
                                        <p:tav tm="100000">
                                          <p:val>
                                            <p:strVal val="1+ppt_w/2"/>
                                          </p:val>
                                        </p:tav>
                                      </p:tavLst>
                                    </p:anim>
                                    <p:anim calcmode="lin" valueType="num">
                                      <p:cBhvr additive="base">
                                        <p:cTn id="15" dur="500"/>
                                        <p:tgtEl>
                                          <p:spTgt spid="5"/>
                                        </p:tgtEl>
                                        <p:attrNameLst>
                                          <p:attrName>ppt_y</p:attrName>
                                        </p:attrNameLst>
                                      </p:cBhvr>
                                      <p:tavLst>
                                        <p:tav tm="0">
                                          <p:val>
                                            <p:strVal val="ppt_y"/>
                                          </p:val>
                                        </p:tav>
                                        <p:tav tm="100000">
                                          <p:val>
                                            <p:strVal val="ppt_y"/>
                                          </p:val>
                                        </p:tav>
                                      </p:tavLst>
                                    </p:anim>
                                    <p:set>
                                      <p:cBhvr>
                                        <p:cTn id="16" dur="1" fill="hold">
                                          <p:stCondLst>
                                            <p:cond delay="499"/>
                                          </p:stCondLst>
                                        </p:cTn>
                                        <p:tgtEl>
                                          <p:spTgt spid="5"/>
                                        </p:tgtEl>
                                        <p:attrNameLst>
                                          <p:attrName>style.visibility</p:attrName>
                                        </p:attrNameLst>
                                      </p:cBhvr>
                                      <p:to>
                                        <p:strVal val="hidden"/>
                                      </p:to>
                                    </p:set>
                                  </p:childTnLst>
                                </p:cTn>
                              </p:par>
                              <p:par>
                                <p:cTn id="17" presetID="47" presetClass="exit" presetSubtype="0" fill="hold" nodeType="withEffect">
                                  <p:stCondLst>
                                    <p:cond delay="0"/>
                                  </p:stCondLst>
                                  <p:childTnLst>
                                    <p:animEffect transition="out" filter="fade">
                                      <p:cBhvr>
                                        <p:cTn id="18" dur="1000"/>
                                        <p:tgtEl>
                                          <p:spTgt spid="9222"/>
                                        </p:tgtEl>
                                      </p:cBhvr>
                                    </p:animEffect>
                                    <p:anim calcmode="lin" valueType="num">
                                      <p:cBhvr>
                                        <p:cTn id="19" dur="1000"/>
                                        <p:tgtEl>
                                          <p:spTgt spid="9222"/>
                                        </p:tgtEl>
                                        <p:attrNameLst>
                                          <p:attrName>ppt_x</p:attrName>
                                        </p:attrNameLst>
                                      </p:cBhvr>
                                      <p:tavLst>
                                        <p:tav tm="0">
                                          <p:val>
                                            <p:strVal val="ppt_x"/>
                                          </p:val>
                                        </p:tav>
                                        <p:tav tm="100000">
                                          <p:val>
                                            <p:strVal val="ppt_x"/>
                                          </p:val>
                                        </p:tav>
                                      </p:tavLst>
                                    </p:anim>
                                    <p:anim calcmode="lin" valueType="num">
                                      <p:cBhvr>
                                        <p:cTn id="20" dur="1000"/>
                                        <p:tgtEl>
                                          <p:spTgt spid="9222"/>
                                        </p:tgtEl>
                                        <p:attrNameLst>
                                          <p:attrName>ppt_y</p:attrName>
                                        </p:attrNameLst>
                                      </p:cBhvr>
                                      <p:tavLst>
                                        <p:tav tm="0">
                                          <p:val>
                                            <p:strVal val="ppt_y"/>
                                          </p:val>
                                        </p:tav>
                                        <p:tav tm="100000">
                                          <p:val>
                                            <p:strVal val="ppt_y-.1"/>
                                          </p:val>
                                        </p:tav>
                                      </p:tavLst>
                                    </p:anim>
                                    <p:set>
                                      <p:cBhvr>
                                        <p:cTn id="21" dur="1" fill="hold">
                                          <p:stCondLst>
                                            <p:cond delay="999"/>
                                          </p:stCondLst>
                                        </p:cTn>
                                        <p:tgtEl>
                                          <p:spTgt spid="9222"/>
                                        </p:tgtEl>
                                        <p:attrNameLst>
                                          <p:attrName>style.visibility</p:attrName>
                                        </p:attrNameLst>
                                      </p:cBhvr>
                                      <p:to>
                                        <p:strVal val="hidden"/>
                                      </p:to>
                                    </p:set>
                                  </p:childTnLst>
                                </p:cTn>
                              </p:par>
                              <p:par>
                                <p:cTn id="22" presetID="42" presetClass="exit" presetSubtype="0" fill="hold" nodeType="withEffect">
                                  <p:stCondLst>
                                    <p:cond delay="0"/>
                                  </p:stCondLst>
                                  <p:childTnLst>
                                    <p:animEffect transition="out" filter="fade">
                                      <p:cBhvr>
                                        <p:cTn id="23" dur="500"/>
                                        <p:tgtEl>
                                          <p:spTgt spid="9224"/>
                                        </p:tgtEl>
                                      </p:cBhvr>
                                    </p:animEffect>
                                    <p:anim calcmode="lin" valueType="num">
                                      <p:cBhvr>
                                        <p:cTn id="24" dur="500"/>
                                        <p:tgtEl>
                                          <p:spTgt spid="9224"/>
                                        </p:tgtEl>
                                        <p:attrNameLst>
                                          <p:attrName>ppt_x</p:attrName>
                                        </p:attrNameLst>
                                      </p:cBhvr>
                                      <p:tavLst>
                                        <p:tav tm="0">
                                          <p:val>
                                            <p:strVal val="ppt_x"/>
                                          </p:val>
                                        </p:tav>
                                        <p:tav tm="100000">
                                          <p:val>
                                            <p:strVal val="ppt_x"/>
                                          </p:val>
                                        </p:tav>
                                      </p:tavLst>
                                    </p:anim>
                                    <p:anim calcmode="lin" valueType="num">
                                      <p:cBhvr>
                                        <p:cTn id="25" dur="500"/>
                                        <p:tgtEl>
                                          <p:spTgt spid="9224"/>
                                        </p:tgtEl>
                                        <p:attrNameLst>
                                          <p:attrName>ppt_y</p:attrName>
                                        </p:attrNameLst>
                                      </p:cBhvr>
                                      <p:tavLst>
                                        <p:tav tm="0">
                                          <p:val>
                                            <p:strVal val="ppt_y"/>
                                          </p:val>
                                        </p:tav>
                                        <p:tav tm="100000">
                                          <p:val>
                                            <p:strVal val="ppt_y+.1"/>
                                          </p:val>
                                        </p:tav>
                                      </p:tavLst>
                                    </p:anim>
                                    <p:set>
                                      <p:cBhvr>
                                        <p:cTn id="26" dur="1" fill="hold">
                                          <p:stCondLst>
                                            <p:cond delay="499"/>
                                          </p:stCondLst>
                                        </p:cTn>
                                        <p:tgtEl>
                                          <p:spTgt spid="92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2" name="Picture 6" descr="Download Let&amp;#39;s Do This - Colour Powder Splash Png - Full Size PNG Image -  PNGkit">
            <a:extLst>
              <a:ext uri="{FF2B5EF4-FFF2-40B4-BE49-F238E27FC236}">
                <a16:creationId xmlns:a16="http://schemas.microsoft.com/office/drawing/2014/main" id="{F07BABC1-55F4-45DD-870B-3CDF6F0934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3361" y="0"/>
            <a:ext cx="743267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Explosion Colorpowder Dust Colorsplash - Color Splash Effect Png | Full  Size PNG Download | SeekPNG">
            <a:extLst>
              <a:ext uri="{FF2B5EF4-FFF2-40B4-BE49-F238E27FC236}">
                <a16:creationId xmlns:a16="http://schemas.microsoft.com/office/drawing/2014/main" id="{057E6D75-F9BC-45CF-9541-9FB3AF1E7E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6445" y="2225143"/>
            <a:ext cx="5048913" cy="515529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THE SCIENCE OF COLOUR</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693A6D0-7AE4-4166-8F4F-BF41A62F5300}"/>
              </a:ext>
            </a:extLst>
          </p:cNvPr>
          <p:cNvSpPr txBox="1"/>
          <p:nvPr/>
        </p:nvSpPr>
        <p:spPr>
          <a:xfrm>
            <a:off x="446588" y="720582"/>
            <a:ext cx="11298822" cy="6061596"/>
          </a:xfrm>
          <a:prstGeom prst="rect">
            <a:avLst/>
          </a:prstGeom>
          <a:solidFill>
            <a:srgbClr val="FFFFFF">
              <a:alpha val="50196"/>
            </a:srgbClr>
          </a:solid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This prevents excessive amounts of light from entering the eye and damaging the retina. Absorption of blue light by the eyes has been linked to preventing the secretion of hormones that would usually allow us to sleep. Absorbing excess blue light during the evening can have a profound effect on our ability to sleep, however absorbing excess blue light before bed can delay the release of hormones massively because our internal body clock is ignored in favor of what our body believes to be daylight. This can lead to changes in our sleep pattern and delayed tiredness, usually resulting in a harmful lack of sleep. In order to avoid this, each colour scheme has been designed to reduce the user’s blue light intake gradually throughout the day, changing the background gradient colour from green, to blue, to orange, to red and eventually to a dark grey colour gradient containing almost no blue light.</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040486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0-#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par>
                                <p:cTn id="15" presetID="47" presetClass="exit" presetSubtype="0" fill="hold" nodeType="withEffect">
                                  <p:stCondLst>
                                    <p:cond delay="0"/>
                                  </p:stCondLst>
                                  <p:childTnLst>
                                    <p:animEffect transition="out" filter="fade">
                                      <p:cBhvr>
                                        <p:cTn id="16" dur="1000"/>
                                        <p:tgtEl>
                                          <p:spTgt spid="9222"/>
                                        </p:tgtEl>
                                      </p:cBhvr>
                                    </p:animEffect>
                                    <p:anim calcmode="lin" valueType="num">
                                      <p:cBhvr>
                                        <p:cTn id="17" dur="1000"/>
                                        <p:tgtEl>
                                          <p:spTgt spid="9222"/>
                                        </p:tgtEl>
                                        <p:attrNameLst>
                                          <p:attrName>ppt_x</p:attrName>
                                        </p:attrNameLst>
                                      </p:cBhvr>
                                      <p:tavLst>
                                        <p:tav tm="0">
                                          <p:val>
                                            <p:strVal val="ppt_x"/>
                                          </p:val>
                                        </p:tav>
                                        <p:tav tm="100000">
                                          <p:val>
                                            <p:strVal val="ppt_x"/>
                                          </p:val>
                                        </p:tav>
                                      </p:tavLst>
                                    </p:anim>
                                    <p:anim calcmode="lin" valueType="num">
                                      <p:cBhvr>
                                        <p:cTn id="18" dur="1000"/>
                                        <p:tgtEl>
                                          <p:spTgt spid="9222"/>
                                        </p:tgtEl>
                                        <p:attrNameLst>
                                          <p:attrName>ppt_y</p:attrName>
                                        </p:attrNameLst>
                                      </p:cBhvr>
                                      <p:tavLst>
                                        <p:tav tm="0">
                                          <p:val>
                                            <p:strVal val="ppt_y"/>
                                          </p:val>
                                        </p:tav>
                                        <p:tav tm="100000">
                                          <p:val>
                                            <p:strVal val="ppt_y-.1"/>
                                          </p:val>
                                        </p:tav>
                                      </p:tavLst>
                                    </p:anim>
                                    <p:set>
                                      <p:cBhvr>
                                        <p:cTn id="19" dur="1" fill="hold">
                                          <p:stCondLst>
                                            <p:cond delay="999"/>
                                          </p:stCondLst>
                                        </p:cTn>
                                        <p:tgtEl>
                                          <p:spTgt spid="9222"/>
                                        </p:tgtEl>
                                        <p:attrNameLst>
                                          <p:attrName>style.visibility</p:attrName>
                                        </p:attrNameLst>
                                      </p:cBhvr>
                                      <p:to>
                                        <p:strVal val="hidden"/>
                                      </p:to>
                                    </p:set>
                                  </p:childTnLst>
                                </p:cTn>
                              </p:par>
                              <p:par>
                                <p:cTn id="20" presetID="42" presetClass="exit" presetSubtype="0" fill="hold" nodeType="withEffect">
                                  <p:stCondLst>
                                    <p:cond delay="0"/>
                                  </p:stCondLst>
                                  <p:childTnLst>
                                    <p:animEffect transition="out" filter="fade">
                                      <p:cBhvr>
                                        <p:cTn id="21" dur="500"/>
                                        <p:tgtEl>
                                          <p:spTgt spid="9224"/>
                                        </p:tgtEl>
                                      </p:cBhvr>
                                    </p:animEffect>
                                    <p:anim calcmode="lin" valueType="num">
                                      <p:cBhvr>
                                        <p:cTn id="22" dur="500"/>
                                        <p:tgtEl>
                                          <p:spTgt spid="9224"/>
                                        </p:tgtEl>
                                        <p:attrNameLst>
                                          <p:attrName>ppt_x</p:attrName>
                                        </p:attrNameLst>
                                      </p:cBhvr>
                                      <p:tavLst>
                                        <p:tav tm="0">
                                          <p:val>
                                            <p:strVal val="ppt_x"/>
                                          </p:val>
                                        </p:tav>
                                        <p:tav tm="100000">
                                          <p:val>
                                            <p:strVal val="ppt_x"/>
                                          </p:val>
                                        </p:tav>
                                      </p:tavLst>
                                    </p:anim>
                                    <p:anim calcmode="lin" valueType="num">
                                      <p:cBhvr>
                                        <p:cTn id="23" dur="500"/>
                                        <p:tgtEl>
                                          <p:spTgt spid="9224"/>
                                        </p:tgtEl>
                                        <p:attrNameLst>
                                          <p:attrName>ppt_y</p:attrName>
                                        </p:attrNameLst>
                                      </p:cBhvr>
                                      <p:tavLst>
                                        <p:tav tm="0">
                                          <p:val>
                                            <p:strVal val="ppt_y"/>
                                          </p:val>
                                        </p:tav>
                                        <p:tav tm="100000">
                                          <p:val>
                                            <p:strVal val="ppt_y+.1"/>
                                          </p:val>
                                        </p:tav>
                                      </p:tavLst>
                                    </p:anim>
                                    <p:set>
                                      <p:cBhvr>
                                        <p:cTn id="24" dur="1" fill="hold">
                                          <p:stCondLst>
                                            <p:cond delay="499"/>
                                          </p:stCondLst>
                                        </p:cTn>
                                        <p:tgtEl>
                                          <p:spTgt spid="9224"/>
                                        </p:tgtEl>
                                        <p:attrNameLst>
                                          <p:attrName>style.visibility</p:attrName>
                                        </p:attrNameLst>
                                      </p:cBhvr>
                                      <p:to>
                                        <p:strVal val="hidden"/>
                                      </p:to>
                                    </p:set>
                                  </p:childTnLst>
                                </p:cTn>
                              </p:par>
                              <p:par>
                                <p:cTn id="25" presetID="2" presetClass="exit" presetSubtype="2" fill="hold" grpId="1" nodeType="withEffect">
                                  <p:stCondLst>
                                    <p:cond delay="0"/>
                                  </p:stCondLst>
                                  <p:childTnLst>
                                    <p:anim calcmode="lin" valueType="num">
                                      <p:cBhvr additive="base">
                                        <p:cTn id="26" dur="500"/>
                                        <p:tgtEl>
                                          <p:spTgt spid="11"/>
                                        </p:tgtEl>
                                        <p:attrNameLst>
                                          <p:attrName>ppt_x</p:attrName>
                                        </p:attrNameLst>
                                      </p:cBhvr>
                                      <p:tavLst>
                                        <p:tav tm="0">
                                          <p:val>
                                            <p:strVal val="ppt_x"/>
                                          </p:val>
                                        </p:tav>
                                        <p:tav tm="100000">
                                          <p:val>
                                            <p:strVal val="1+ppt_w/2"/>
                                          </p:val>
                                        </p:tav>
                                      </p:tavLst>
                                    </p:anim>
                                    <p:anim calcmode="lin" valueType="num">
                                      <p:cBhvr additive="base">
                                        <p:cTn id="27" dur="500"/>
                                        <p:tgtEl>
                                          <p:spTgt spid="11"/>
                                        </p:tgtEl>
                                        <p:attrNameLst>
                                          <p:attrName>ppt_y</p:attrName>
                                        </p:attrNameLst>
                                      </p:cBhvr>
                                      <p:tavLst>
                                        <p:tav tm="0">
                                          <p:val>
                                            <p:strVal val="ppt_y"/>
                                          </p:val>
                                        </p:tav>
                                        <p:tav tm="100000">
                                          <p:val>
                                            <p:strVal val="ppt_y"/>
                                          </p:val>
                                        </p:tav>
                                      </p:tavLst>
                                    </p:anim>
                                    <p:set>
                                      <p:cBhvr>
                                        <p:cTn id="28"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animBg="1"/>
      <p:bldP spid="11"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THE SCIENCE OF COLOUR</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3" name="Picture 12" descr="Text&#10;&#10;Description automatically generated">
            <a:extLst>
              <a:ext uri="{FF2B5EF4-FFF2-40B4-BE49-F238E27FC236}">
                <a16:creationId xmlns:a16="http://schemas.microsoft.com/office/drawing/2014/main" id="{AD2A3DE9-5AD9-4A96-AAB6-4A0DF9EC71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8978" y="1666071"/>
            <a:ext cx="9204466" cy="3525857"/>
          </a:xfrm>
          <a:prstGeom prst="rect">
            <a:avLst/>
          </a:prstGeom>
        </p:spPr>
      </p:pic>
      <p:sp>
        <p:nvSpPr>
          <p:cNvPr id="14" name="TextBox 13">
            <a:extLst>
              <a:ext uri="{FF2B5EF4-FFF2-40B4-BE49-F238E27FC236}">
                <a16:creationId xmlns:a16="http://schemas.microsoft.com/office/drawing/2014/main" id="{ED29E7AE-3979-46BD-958A-A424E0E76CBB}"/>
              </a:ext>
            </a:extLst>
          </p:cNvPr>
          <p:cNvSpPr txBox="1"/>
          <p:nvPr/>
        </p:nvSpPr>
        <p:spPr>
          <a:xfrm>
            <a:off x="-2" y="5675752"/>
            <a:ext cx="12192000" cy="369332"/>
          </a:xfrm>
          <a:prstGeom prst="rect">
            <a:avLst/>
          </a:prstGeom>
          <a:noFill/>
        </p:spPr>
        <p:txBody>
          <a:bodyPr wrap="square" rtlCol="0">
            <a:spAutoFit/>
          </a:bodyPr>
          <a:lstStyle/>
          <a:p>
            <a:pPr algn="ctr"/>
            <a:r>
              <a:rPr lang="en-US" i="1" dirty="0">
                <a:effectLst/>
                <a:latin typeface="IBM Plex Sans" panose="020B0503050203000203" pitchFamily="34" charset="0"/>
                <a:ea typeface="Roboto" panose="02000000000000000000" pitchFamily="2" charset="0"/>
                <a:cs typeface="Calibri" panose="020F0502020204030204" pitchFamily="34" charset="0"/>
              </a:rPr>
              <a:t>* Blue light is calculated by dividing the RGB blue value by 255.</a:t>
            </a:r>
            <a:endParaRPr lang="en-NZ" dirty="0">
              <a:effectLst/>
              <a:latin typeface="IBM Plex Sans" panose="020B0503050203000203" pitchFamily="34" charset="0"/>
              <a:ea typeface="Roboto" panose="02000000000000000000" pitchFamily="2" charset="0"/>
              <a:cs typeface="Times New Roman" panose="02020603050405020304" pitchFamily="18" charset="0"/>
            </a:endParaRPr>
          </a:p>
        </p:txBody>
      </p:sp>
    </p:spTree>
    <p:extLst>
      <p:ext uri="{BB962C8B-B14F-4D97-AF65-F5344CB8AC3E}">
        <p14:creationId xmlns:p14="http://schemas.microsoft.com/office/powerpoint/2010/main" val="21491523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50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anim calcmode="lin" valueType="num">
                                      <p:cBhvr>
                                        <p:cTn id="14" dur="500" fill="hold"/>
                                        <p:tgtEl>
                                          <p:spTgt spid="13"/>
                                        </p:tgtEl>
                                        <p:attrNameLst>
                                          <p:attrName>ppt_x</p:attrName>
                                        </p:attrNameLst>
                                      </p:cBhvr>
                                      <p:tavLst>
                                        <p:tav tm="0">
                                          <p:val>
                                            <p:strVal val="#ppt_x"/>
                                          </p:val>
                                        </p:tav>
                                        <p:tav tm="100000">
                                          <p:val>
                                            <p:strVal val="#ppt_x"/>
                                          </p:val>
                                        </p:tav>
                                      </p:tavLst>
                                    </p:anim>
                                    <p:anim calcmode="lin" valueType="num">
                                      <p:cBhvr>
                                        <p:cTn id="15" dur="500" fill="hold"/>
                                        <p:tgtEl>
                                          <p:spTgt spid="13"/>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150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1000"/>
                                        <p:tgtEl>
                                          <p:spTgt spid="14"/>
                                        </p:tgtEl>
                                      </p:cBhvr>
                                    </p:animEffect>
                                    <p:anim calcmode="lin" valueType="num">
                                      <p:cBhvr>
                                        <p:cTn id="19" dur="1000" fill="hold"/>
                                        <p:tgtEl>
                                          <p:spTgt spid="14"/>
                                        </p:tgtEl>
                                        <p:attrNameLst>
                                          <p:attrName>ppt_x</p:attrName>
                                        </p:attrNameLst>
                                      </p:cBhvr>
                                      <p:tavLst>
                                        <p:tav tm="0">
                                          <p:val>
                                            <p:strVal val="#ppt_x"/>
                                          </p:val>
                                        </p:tav>
                                        <p:tav tm="100000">
                                          <p:val>
                                            <p:strVal val="#ppt_x"/>
                                          </p:val>
                                        </p:tav>
                                      </p:tavLst>
                                    </p:anim>
                                    <p:anim calcmode="lin" valueType="num">
                                      <p:cBhvr>
                                        <p:cTn id="2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SemiBold" panose="020B0703050203000203" pitchFamily="34" charset="0"/>
                <a:ea typeface="Calibri" panose="020F0502020204030204" pitchFamily="34" charset="0"/>
                <a:cs typeface="Times New Roman" panose="02020603050405020304" pitchFamily="18" charset="0"/>
              </a:rPr>
              <a:t>INTRODUCTION</a:t>
            </a:r>
            <a:endParaRPr lang="en-NZ" sz="4000" dirty="0">
              <a:effectLst/>
              <a:latin typeface="IBM Plex Sans SemiBold" panose="020B0703050203000203"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693A6D0-7AE4-4166-8F4F-BF41A62F5300}"/>
              </a:ext>
            </a:extLst>
          </p:cNvPr>
          <p:cNvSpPr txBox="1"/>
          <p:nvPr/>
        </p:nvSpPr>
        <p:spPr>
          <a:xfrm>
            <a:off x="893178" y="1110192"/>
            <a:ext cx="10405641" cy="4832092"/>
          </a:xfrm>
          <a:prstGeom prst="rect">
            <a:avLst/>
          </a:prstGeom>
          <a:noFill/>
        </p:spPr>
        <p:txBody>
          <a:bodyPr wrap="square">
            <a:spAutoFit/>
          </a:bodyPr>
          <a:lstStyle/>
          <a:p>
            <a:pPr algn="just"/>
            <a:r>
              <a:rPr lang="en-US" sz="2800" dirty="0">
                <a:latin typeface="IBM Plex Sans ExtraLight" panose="020B0303050203000203" pitchFamily="34" charset="0"/>
              </a:rPr>
              <a:t>Ultimately, I decided that </a:t>
            </a:r>
            <a:r>
              <a:rPr lang="en-US" sz="2800" dirty="0">
                <a:solidFill>
                  <a:srgbClr val="92D050"/>
                </a:solidFill>
                <a:latin typeface="IBM Plex Sans" panose="020B0503050203000203" pitchFamily="34" charset="0"/>
              </a:rPr>
              <a:t>contact tracing </a:t>
            </a:r>
            <a:r>
              <a:rPr lang="en-US" sz="2800" dirty="0">
                <a:latin typeface="IBM Plex Sans ExtraLight" panose="020B0303050203000203" pitchFamily="34" charset="0"/>
              </a:rPr>
              <a:t>would be the most suitable focus for my inquiry. Firstly, most of the world still lacks access to a reliable method of contact tracing. This is a great concern as contact tracing has proven to be critical to the containment of COVID-19, especially in post-lockdown communities. Secondly, the COVID-19 pandemic is a far more prevalent issue in 2021 than either of the alternate inquiry focuses. For these reasons I decided to focus on COVID-19 contact tracing; if the effects of COVID-19 are to be mitigated, a simple but effective open-source tracing software should be developed with an international audience in mind. </a:t>
            </a:r>
            <a:endParaRPr lang="en-NZ" sz="2800" dirty="0">
              <a:latin typeface="IBM Plex Sans ExtraLight" panose="020B0303050203000203" pitchFamily="34" charset="0"/>
            </a:endParaRPr>
          </a:p>
        </p:txBody>
      </p:sp>
      <p:pic>
        <p:nvPicPr>
          <p:cNvPr id="6" name="Picture 4" descr="COVID-19 Overview — CDGN">
            <a:extLst>
              <a:ext uri="{FF2B5EF4-FFF2-40B4-BE49-F238E27FC236}">
                <a16:creationId xmlns:a16="http://schemas.microsoft.com/office/drawing/2014/main" id="{21909CD8-3B32-490B-9D16-218C1EFCB12F}"/>
              </a:ext>
            </a:extLst>
          </p:cNvPr>
          <p:cNvPicPr>
            <a:picLocks noChangeAspect="1" noChangeArrowheads="1"/>
          </p:cNvPicPr>
          <p:nvPr/>
        </p:nvPicPr>
        <p:blipFill>
          <a:blip r:embed="rId2">
            <a:grayscl/>
            <a:alphaModFix amt="10000"/>
            <a:extLst>
              <a:ext uri="{28A0092B-C50C-407E-A947-70E740481C1C}">
                <a14:useLocalDpi xmlns:a14="http://schemas.microsoft.com/office/drawing/2010/main" val="0"/>
              </a:ext>
            </a:extLst>
          </a:blip>
          <a:srcRect/>
          <a:stretch>
            <a:fillRect/>
          </a:stretch>
        </p:blipFill>
        <p:spPr bwMode="auto">
          <a:xfrm>
            <a:off x="1003420" y="1020319"/>
            <a:ext cx="5007197" cy="5011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02633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0-#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Principle 9: Accessibility">
            <a:extLst>
              <a:ext uri="{FF2B5EF4-FFF2-40B4-BE49-F238E27FC236}">
                <a16:creationId xmlns:a16="http://schemas.microsoft.com/office/drawing/2014/main" id="{24D35B63-212F-40EC-8181-144943C6FE2A}"/>
              </a:ext>
            </a:extLst>
          </p:cNvPr>
          <p:cNvPicPr>
            <a:picLocks noChangeAspect="1" noChangeArrowheads="1"/>
          </p:cNvPicPr>
          <p:nvPr/>
        </p:nvPicPr>
        <p:blipFill>
          <a:blip r:embed="rId2">
            <a:alphaModFix amt="5000"/>
            <a:extLst>
              <a:ext uri="{28A0092B-C50C-407E-A947-70E740481C1C}">
                <a14:useLocalDpi xmlns:a14="http://schemas.microsoft.com/office/drawing/2010/main" val="0"/>
              </a:ext>
            </a:extLst>
          </a:blip>
          <a:srcRect/>
          <a:stretch>
            <a:fillRect/>
          </a:stretch>
        </p:blipFill>
        <p:spPr bwMode="auto">
          <a:xfrm>
            <a:off x="2666998" y="189837"/>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93BA05-D591-4A43-9F67-E284C597935E}"/>
              </a:ext>
            </a:extLst>
          </p:cNvPr>
          <p:cNvSpPr txBox="1"/>
          <p:nvPr/>
        </p:nvSpPr>
        <p:spPr>
          <a:xfrm>
            <a:off x="446587" y="910419"/>
            <a:ext cx="8454345" cy="5604098"/>
          </a:xfrm>
          <a:prstGeom prst="rect">
            <a:avLst/>
          </a:prstGeom>
          <a:noFill/>
        </p:spPr>
        <p:txBody>
          <a:bodyPr wrap="square">
            <a:spAutoFit/>
          </a:bodyPr>
          <a:lstStyle/>
          <a:p>
            <a:pPr algn="just">
              <a:lnSpc>
                <a:spcPct val="107000"/>
              </a:lnSpc>
              <a:spcAft>
                <a:spcPts val="800"/>
              </a:spcAft>
            </a:pPr>
            <a:r>
              <a:rPr lang="en-US" sz="2400" dirty="0">
                <a:latin typeface="IBM Plex Sans ExtraLight" panose="020B0303050203000203" pitchFamily="34" charset="0"/>
                <a:ea typeface="Calibri" panose="020F0502020204030204" pitchFamily="34" charset="0"/>
                <a:cs typeface="Times New Roman" panose="02020603050405020304" pitchFamily="18" charset="0"/>
              </a:rPr>
              <a:t>In order to make my GUI colour-blind friendly, I have tested all UI colour combinations before implementing them using the Coblis colour blind simulator. I specifically investigated whether the contrast between the colours a colour blind user would see is sufficient, as if this were not the case the application would be significantly more difficult for a colour blind person to use. Not all users with a visual impairment are colour blind, however. In fact, the majority of visual impairments are minor. 43% of all visual impairments are caused by refractive errors in the lens of the eye while a further 33% are attributed to cataracts. While these users still retain most of their visual abilities, they may be unable to identify or position their cursor over smaller or less visually obvious elements. </a:t>
            </a:r>
            <a:endParaRPr lang="en-NZ" sz="24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ACCESSIBILITY</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descr="Graphical user interface, diagram&#10;&#10;Description automatically generated">
            <a:extLst>
              <a:ext uri="{FF2B5EF4-FFF2-40B4-BE49-F238E27FC236}">
                <a16:creationId xmlns:a16="http://schemas.microsoft.com/office/drawing/2014/main" id="{0B43CCDD-9C39-4FAF-9D34-20895A121B2E}"/>
              </a:ext>
            </a:extLst>
          </p:cNvPr>
          <p:cNvPicPr/>
          <p:nvPr/>
        </p:nvPicPr>
        <p:blipFill rotWithShape="1">
          <a:blip r:embed="rId3" cstate="print">
            <a:extLst>
              <a:ext uri="{28A0092B-C50C-407E-A947-70E740481C1C}">
                <a14:useLocalDpi xmlns:a14="http://schemas.microsoft.com/office/drawing/2010/main" val="0"/>
              </a:ext>
            </a:extLst>
          </a:blip>
          <a:srcRect r="75962" b="20915"/>
          <a:stretch/>
        </p:blipFill>
        <p:spPr>
          <a:xfrm>
            <a:off x="9261227" y="1434377"/>
            <a:ext cx="2930770" cy="5423623"/>
          </a:xfrm>
          <a:prstGeom prst="rect">
            <a:avLst/>
          </a:prstGeom>
        </p:spPr>
      </p:pic>
    </p:spTree>
    <p:extLst>
      <p:ext uri="{BB962C8B-B14F-4D97-AF65-F5344CB8AC3E}">
        <p14:creationId xmlns:p14="http://schemas.microsoft.com/office/powerpoint/2010/main" val="17362883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2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par>
                          <p:cTn id="13" fill="hold">
                            <p:stCondLst>
                              <p:cond delay="700"/>
                            </p:stCondLst>
                            <p:childTnLst>
                              <p:par>
                                <p:cTn id="14" presetID="42" presetClass="entr" presetSubtype="0"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anim calcmode="lin" valueType="num">
                                      <p:cBhvr>
                                        <p:cTn id="17" dur="500" fill="hold"/>
                                        <p:tgtEl>
                                          <p:spTgt spid="7"/>
                                        </p:tgtEl>
                                        <p:attrNameLst>
                                          <p:attrName>ppt_x</p:attrName>
                                        </p:attrNameLst>
                                      </p:cBhvr>
                                      <p:tavLst>
                                        <p:tav tm="0">
                                          <p:val>
                                            <p:strVal val="#ppt_x"/>
                                          </p:val>
                                        </p:tav>
                                        <p:tav tm="100000">
                                          <p:val>
                                            <p:strVal val="#ppt_x"/>
                                          </p:val>
                                        </p:tav>
                                      </p:tavLst>
                                    </p:anim>
                                    <p:anim calcmode="lin" valueType="num">
                                      <p:cBhvr>
                                        <p:cTn id="18" dur="500" fill="hold"/>
                                        <p:tgtEl>
                                          <p:spTgt spid="7"/>
                                        </p:tgtEl>
                                        <p:attrNameLst>
                                          <p:attrName>ppt_y</p:attrName>
                                        </p:attrNameLst>
                                      </p:cBhvr>
                                      <p:tavLst>
                                        <p:tav tm="0">
                                          <p:val>
                                            <p:strVal val="#ppt_y+.1"/>
                                          </p:val>
                                        </p:tav>
                                        <p:tav tm="100000">
                                          <p:val>
                                            <p:strVal val="#ppt_y"/>
                                          </p:val>
                                        </p:tav>
                                      </p:tavLst>
                                    </p:anim>
                                  </p:childTnLst>
                                </p:cTn>
                              </p:par>
                              <p:par>
                                <p:cTn id="19" presetID="2" presetClass="exit" presetSubtype="2" fill="hold" grpId="1" nodeType="withEffect">
                                  <p:stCondLst>
                                    <p:cond delay="0"/>
                                  </p:stCondLst>
                                  <p:childTnLst>
                                    <p:anim calcmode="lin" valueType="num">
                                      <p:cBhvr additive="base">
                                        <p:cTn id="20" dur="500"/>
                                        <p:tgtEl>
                                          <p:spTgt spid="5"/>
                                        </p:tgtEl>
                                        <p:attrNameLst>
                                          <p:attrName>ppt_x</p:attrName>
                                        </p:attrNameLst>
                                      </p:cBhvr>
                                      <p:tavLst>
                                        <p:tav tm="0">
                                          <p:val>
                                            <p:strVal val="ppt_x"/>
                                          </p:val>
                                        </p:tav>
                                        <p:tav tm="100000">
                                          <p:val>
                                            <p:strVal val="1+ppt_w/2"/>
                                          </p:val>
                                        </p:tav>
                                      </p:tavLst>
                                    </p:anim>
                                    <p:anim calcmode="lin" valueType="num">
                                      <p:cBhvr additive="base">
                                        <p:cTn id="21" dur="500"/>
                                        <p:tgtEl>
                                          <p:spTgt spid="5"/>
                                        </p:tgtEl>
                                        <p:attrNameLst>
                                          <p:attrName>ppt_y</p:attrName>
                                        </p:attrNameLst>
                                      </p:cBhvr>
                                      <p:tavLst>
                                        <p:tav tm="0">
                                          <p:val>
                                            <p:strVal val="ppt_y"/>
                                          </p:val>
                                        </p:tav>
                                        <p:tav tm="100000">
                                          <p:val>
                                            <p:strVal val="ppt_y"/>
                                          </p:val>
                                        </p:tav>
                                      </p:tavLst>
                                    </p:anim>
                                    <p:set>
                                      <p:cBhvr>
                                        <p:cTn id="22" dur="1" fill="hold">
                                          <p:stCondLst>
                                            <p:cond delay="499"/>
                                          </p:stCondLst>
                                        </p:cTn>
                                        <p:tgtEl>
                                          <p:spTgt spid="5"/>
                                        </p:tgtEl>
                                        <p:attrNameLst>
                                          <p:attrName>style.visibility</p:attrName>
                                        </p:attrNameLst>
                                      </p:cBhvr>
                                      <p:to>
                                        <p:strVal val="hidden"/>
                                      </p:to>
                                    </p:set>
                                  </p:childTnLst>
                                </p:cTn>
                              </p:par>
                              <p:par>
                                <p:cTn id="23" presetID="42" presetClass="exit" presetSubtype="0" fill="hold" nodeType="withEffect">
                                  <p:stCondLst>
                                    <p:cond delay="0"/>
                                  </p:stCondLst>
                                  <p:childTnLst>
                                    <p:animEffect transition="out" filter="fade">
                                      <p:cBhvr>
                                        <p:cTn id="24" dur="500"/>
                                        <p:tgtEl>
                                          <p:spTgt spid="7"/>
                                        </p:tgtEl>
                                      </p:cBhvr>
                                    </p:animEffect>
                                    <p:anim calcmode="lin" valueType="num">
                                      <p:cBhvr>
                                        <p:cTn id="25" dur="500"/>
                                        <p:tgtEl>
                                          <p:spTgt spid="7"/>
                                        </p:tgtEl>
                                        <p:attrNameLst>
                                          <p:attrName>ppt_x</p:attrName>
                                        </p:attrNameLst>
                                      </p:cBhvr>
                                      <p:tavLst>
                                        <p:tav tm="0">
                                          <p:val>
                                            <p:strVal val="ppt_x"/>
                                          </p:val>
                                        </p:tav>
                                        <p:tav tm="100000">
                                          <p:val>
                                            <p:strVal val="ppt_x"/>
                                          </p:val>
                                        </p:tav>
                                      </p:tavLst>
                                    </p:anim>
                                    <p:anim calcmode="lin" valueType="num">
                                      <p:cBhvr>
                                        <p:cTn id="26" dur="500"/>
                                        <p:tgtEl>
                                          <p:spTgt spid="7"/>
                                        </p:tgtEl>
                                        <p:attrNameLst>
                                          <p:attrName>ppt_y</p:attrName>
                                        </p:attrNameLst>
                                      </p:cBhvr>
                                      <p:tavLst>
                                        <p:tav tm="0">
                                          <p:val>
                                            <p:strVal val="ppt_y"/>
                                          </p:val>
                                        </p:tav>
                                        <p:tav tm="100000">
                                          <p:val>
                                            <p:strVal val="ppt_y+.1"/>
                                          </p:val>
                                        </p:tav>
                                      </p:tavLst>
                                    </p:anim>
                                    <p:set>
                                      <p:cBhvr>
                                        <p:cTn id="2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Principle 9: Accessibility">
            <a:extLst>
              <a:ext uri="{FF2B5EF4-FFF2-40B4-BE49-F238E27FC236}">
                <a16:creationId xmlns:a16="http://schemas.microsoft.com/office/drawing/2014/main" id="{24D35B63-212F-40EC-8181-144943C6FE2A}"/>
              </a:ext>
            </a:extLst>
          </p:cNvPr>
          <p:cNvPicPr>
            <a:picLocks noChangeAspect="1" noChangeArrowheads="1"/>
          </p:cNvPicPr>
          <p:nvPr/>
        </p:nvPicPr>
        <p:blipFill>
          <a:blip r:embed="rId2">
            <a:alphaModFix amt="5000"/>
            <a:extLst>
              <a:ext uri="{28A0092B-C50C-407E-A947-70E740481C1C}">
                <a14:useLocalDpi xmlns:a14="http://schemas.microsoft.com/office/drawing/2010/main" val="0"/>
              </a:ext>
            </a:extLst>
          </a:blip>
          <a:srcRect/>
          <a:stretch>
            <a:fillRect/>
          </a:stretch>
        </p:blipFill>
        <p:spPr bwMode="auto">
          <a:xfrm>
            <a:off x="2666998" y="189837"/>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ACCESSIBILITY</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693A6D0-7AE4-4166-8F4F-BF41A62F5300}"/>
              </a:ext>
            </a:extLst>
          </p:cNvPr>
          <p:cNvSpPr txBox="1"/>
          <p:nvPr/>
        </p:nvSpPr>
        <p:spPr>
          <a:xfrm>
            <a:off x="3291065" y="910419"/>
            <a:ext cx="8900932" cy="5706690"/>
          </a:xfrm>
          <a:prstGeom prst="rect">
            <a:avLst/>
          </a:prstGeom>
          <a:noFill/>
        </p:spPr>
        <p:txBody>
          <a:bodyPr wrap="square">
            <a:spAutoFit/>
          </a:bodyPr>
          <a:lstStyle/>
          <a:p>
            <a:pPr algn="just">
              <a:lnSpc>
                <a:spcPct val="107000"/>
              </a:lnSpc>
              <a:spcAft>
                <a:spcPts val="800"/>
              </a:spcAft>
            </a:pPr>
            <a:r>
              <a:rPr lang="en-US" sz="2400" dirty="0">
                <a:latin typeface="IBM Plex Sans ExtraLight" panose="020B0303050203000203" pitchFamily="34" charset="0"/>
                <a:ea typeface="Calibri" panose="020F0502020204030204" pitchFamily="34" charset="0"/>
                <a:cs typeface="Times New Roman" panose="02020603050405020304" pitchFamily="18" charset="0"/>
              </a:rPr>
              <a:t>Making these elements larger also assists users with limited motor skills, as positioning the cursor over a larger object is far less challenging than positioning it over the element’s smaller alternative. I have chosen to use bold, easily readable fonts in conjunction with contrasting colours and appropriate font size and spacing in order to make text easily readable for all users. Finally, I have used tactile GUI features such as button animations and responsive visual changes to user input in order to make using the program more intuitive to users with limited or otherwise different cognitive abilities. In order to account for the widest range of users, I have made all elements of the GUI large enough and with enough tone and colour contrast to be easily identifiable by users with minor visual impairments. </a:t>
            </a:r>
            <a:endParaRPr lang="en-NZ" sz="2400" dirty="0">
              <a:effectLst/>
              <a:latin typeface="IBM Plex Sans ExtraLight" panose="020B0303050203000203"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NZ" sz="24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pic>
        <p:nvPicPr>
          <p:cNvPr id="9" name="Picture 8" descr="Graphical user interface, diagram&#10;&#10;Description automatically generated with medium confidence">
            <a:extLst>
              <a:ext uri="{FF2B5EF4-FFF2-40B4-BE49-F238E27FC236}">
                <a16:creationId xmlns:a16="http://schemas.microsoft.com/office/drawing/2014/main" id="{451D6411-26EB-4F83-AF0F-D7D7A1D47A35}"/>
              </a:ext>
            </a:extLst>
          </p:cNvPr>
          <p:cNvPicPr/>
          <p:nvPr/>
        </p:nvPicPr>
        <p:blipFill rotWithShape="1">
          <a:blip r:embed="rId3" cstate="print">
            <a:extLst>
              <a:ext uri="{28A0092B-C50C-407E-A947-70E740481C1C}">
                <a14:useLocalDpi xmlns:a14="http://schemas.microsoft.com/office/drawing/2010/main" val="0"/>
              </a:ext>
            </a:extLst>
          </a:blip>
          <a:srcRect l="2943" t="20561" r="62769" b="21661"/>
          <a:stretch/>
        </p:blipFill>
        <p:spPr>
          <a:xfrm>
            <a:off x="-4" y="2157988"/>
            <a:ext cx="3291069" cy="3108960"/>
          </a:xfrm>
          <a:prstGeom prst="rect">
            <a:avLst/>
          </a:prstGeom>
        </p:spPr>
      </p:pic>
    </p:spTree>
    <p:extLst>
      <p:ext uri="{BB962C8B-B14F-4D97-AF65-F5344CB8AC3E}">
        <p14:creationId xmlns:p14="http://schemas.microsoft.com/office/powerpoint/2010/main" val="17164192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0-#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anim calcmode="lin" valueType="num">
                                      <p:cBhvr>
                                        <p:cTn id="19" dur="500" fill="hold"/>
                                        <p:tgtEl>
                                          <p:spTgt spid="9"/>
                                        </p:tgtEl>
                                        <p:attrNameLst>
                                          <p:attrName>ppt_x</p:attrName>
                                        </p:attrNameLst>
                                      </p:cBhvr>
                                      <p:tavLst>
                                        <p:tav tm="0">
                                          <p:val>
                                            <p:strVal val="#ppt_x"/>
                                          </p:val>
                                        </p:tav>
                                        <p:tav tm="100000">
                                          <p:val>
                                            <p:strVal val="#ppt_x"/>
                                          </p:val>
                                        </p:tav>
                                      </p:tavLst>
                                    </p:anim>
                                    <p:anim calcmode="lin" valueType="num">
                                      <p:cBhvr>
                                        <p:cTn id="20"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D93BA05-D591-4A43-9F67-E284C597935E}"/>
              </a:ext>
            </a:extLst>
          </p:cNvPr>
          <p:cNvSpPr txBox="1"/>
          <p:nvPr/>
        </p:nvSpPr>
        <p:spPr>
          <a:xfrm>
            <a:off x="828041" y="1089735"/>
            <a:ext cx="7650481" cy="4678525"/>
          </a:xfrm>
          <a:prstGeom prst="rect">
            <a:avLst/>
          </a:prstGeom>
          <a:no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My program has been designed to use as little processing power as possible, code from the account creation screen is even repurposed in order to produce the update account screen, thereby minimizing the amount of code that has to be run during each frame. I am confident that my program uses a negligible amount of power when running on the user’s device, thereby allowing for sustainable operation over a long period of time without waste of power.</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latin typeface="IBM Plex Sans" panose="020B0503050203000203" pitchFamily="34" charset="0"/>
                <a:ea typeface="Calibri" panose="020F0502020204030204" pitchFamily="34" charset="0"/>
                <a:cs typeface="Times New Roman" panose="02020603050405020304" pitchFamily="18" charset="0"/>
              </a:rPr>
              <a:t>SUSTAINABILITY AND FUTUREPROOFING</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4796EE47-AC96-4651-B833-7A9070588464}"/>
              </a:ext>
            </a:extLst>
          </p:cNvPr>
          <p:cNvPicPr/>
          <p:nvPr/>
        </p:nvPicPr>
        <p:blipFill rotWithShape="1">
          <a:blip r:embed="rId2">
            <a:extLst>
              <a:ext uri="{28A0092B-C50C-407E-A947-70E740481C1C}">
                <a14:useLocalDpi xmlns:a14="http://schemas.microsoft.com/office/drawing/2010/main" val="0"/>
              </a:ext>
            </a:extLst>
          </a:blip>
          <a:srcRect t="2949" b="22208"/>
          <a:stretch/>
        </p:blipFill>
        <p:spPr bwMode="auto">
          <a:xfrm>
            <a:off x="8747762" y="1640802"/>
            <a:ext cx="3886201" cy="3576392"/>
          </a:xfrm>
          <a:prstGeom prst="rect">
            <a:avLst/>
          </a:prstGeom>
          <a:noFill/>
          <a:ln>
            <a:noFill/>
          </a:ln>
          <a:extLst>
            <a:ext uri="{53640926-AAD7-44D8-BBD7-CCE9431645EC}">
              <a14:shadowObscured xmlns:a14="http://schemas.microsoft.com/office/drawing/2010/main"/>
            </a:ext>
          </a:extLst>
        </p:spPr>
      </p:pic>
      <p:sp>
        <p:nvSpPr>
          <p:cNvPr id="2" name="Rectangle 1">
            <a:extLst>
              <a:ext uri="{FF2B5EF4-FFF2-40B4-BE49-F238E27FC236}">
                <a16:creationId xmlns:a16="http://schemas.microsoft.com/office/drawing/2014/main" id="{D7E5B08D-98AC-4526-8D3F-148966251E71}"/>
              </a:ext>
            </a:extLst>
          </p:cNvPr>
          <p:cNvSpPr/>
          <p:nvPr/>
        </p:nvSpPr>
        <p:spPr>
          <a:xfrm>
            <a:off x="8747762" y="2278378"/>
            <a:ext cx="121918" cy="2301240"/>
          </a:xfrm>
          <a:prstGeom prst="rect">
            <a:avLst/>
          </a:prstGeom>
          <a:solidFill>
            <a:srgbClr val="70A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NZ"/>
          </a:p>
        </p:txBody>
      </p:sp>
    </p:spTree>
    <p:extLst>
      <p:ext uri="{BB962C8B-B14F-4D97-AF65-F5344CB8AC3E}">
        <p14:creationId xmlns:p14="http://schemas.microsoft.com/office/powerpoint/2010/main" val="18513310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2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8" fill="hold" grpId="1" nodeType="clickEffect">
                                  <p:stCondLst>
                                    <p:cond delay="0"/>
                                  </p:stCondLst>
                                  <p:childTnLst>
                                    <p:anim calcmode="lin" valueType="num">
                                      <p:cBhvr additive="base">
                                        <p:cTn id="16" dur="500"/>
                                        <p:tgtEl>
                                          <p:spTgt spid="5"/>
                                        </p:tgtEl>
                                        <p:attrNameLst>
                                          <p:attrName>ppt_x</p:attrName>
                                        </p:attrNameLst>
                                      </p:cBhvr>
                                      <p:tavLst>
                                        <p:tav tm="0">
                                          <p:val>
                                            <p:strVal val="ppt_x"/>
                                          </p:val>
                                        </p:tav>
                                        <p:tav tm="100000">
                                          <p:val>
                                            <p:strVal val="0-ppt_w/2"/>
                                          </p:val>
                                        </p:tav>
                                      </p:tavLst>
                                    </p:anim>
                                    <p:anim calcmode="lin" valueType="num">
                                      <p:cBhvr additive="base">
                                        <p:cTn id="17" dur="500"/>
                                        <p:tgtEl>
                                          <p:spTgt spid="5"/>
                                        </p:tgtEl>
                                        <p:attrNameLst>
                                          <p:attrName>ppt_y</p:attrName>
                                        </p:attrNameLst>
                                      </p:cBhvr>
                                      <p:tavLst>
                                        <p:tav tm="0">
                                          <p:val>
                                            <p:strVal val="ppt_y"/>
                                          </p:val>
                                        </p:tav>
                                        <p:tav tm="100000">
                                          <p:val>
                                            <p:strVal val="ppt_y"/>
                                          </p:val>
                                        </p:tav>
                                      </p:tavLst>
                                    </p:anim>
                                    <p:set>
                                      <p:cBhvr>
                                        <p:cTn id="18"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latin typeface="IBM Plex Sans" panose="020B0503050203000203" pitchFamily="34" charset="0"/>
                <a:ea typeface="Calibri" panose="020F0502020204030204" pitchFamily="34" charset="0"/>
                <a:cs typeface="Times New Roman" panose="02020603050405020304" pitchFamily="18" charset="0"/>
              </a:rPr>
              <a:t>SUSTAINABILITY AND FUTUREPROOFING</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693A6D0-7AE4-4166-8F4F-BF41A62F5300}"/>
              </a:ext>
            </a:extLst>
          </p:cNvPr>
          <p:cNvSpPr txBox="1"/>
          <p:nvPr/>
        </p:nvSpPr>
        <p:spPr>
          <a:xfrm>
            <a:off x="589281" y="1066022"/>
            <a:ext cx="7650481" cy="5600572"/>
          </a:xfrm>
          <a:prstGeom prst="rect">
            <a:avLst/>
          </a:prstGeom>
          <a:no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Furthermore, this allows the program to be used on a variety of older or less powerful devices, meaning that users will not have to buy a new device to take part in contact tracing. This increases sustainability as devices can be used for longer before they fall out of use, meaning that resources do not need to be spent to build new devices. The process of creating a new device also produces large amounts of carbon waste, this is worsened by the carbon waste created shipping the device from the manufacturing site to the user. </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4796EE47-AC96-4651-B833-7A9070588464}"/>
              </a:ext>
            </a:extLst>
          </p:cNvPr>
          <p:cNvPicPr/>
          <p:nvPr/>
        </p:nvPicPr>
        <p:blipFill rotWithShape="1">
          <a:blip r:embed="rId2">
            <a:extLst>
              <a:ext uri="{28A0092B-C50C-407E-A947-70E740481C1C}">
                <a14:useLocalDpi xmlns:a14="http://schemas.microsoft.com/office/drawing/2010/main" val="0"/>
              </a:ext>
            </a:extLst>
          </a:blip>
          <a:srcRect t="2949" b="22208"/>
          <a:stretch/>
        </p:blipFill>
        <p:spPr bwMode="auto">
          <a:xfrm>
            <a:off x="8747762" y="1640802"/>
            <a:ext cx="3886201" cy="3576392"/>
          </a:xfrm>
          <a:prstGeom prst="rect">
            <a:avLst/>
          </a:prstGeom>
          <a:noFill/>
          <a:ln>
            <a:noFill/>
          </a:ln>
          <a:extLst>
            <a:ext uri="{53640926-AAD7-44D8-BBD7-CCE9431645EC}">
              <a14:shadowObscured xmlns:a14="http://schemas.microsoft.com/office/drawing/2010/main"/>
            </a:ext>
          </a:extLst>
        </p:spPr>
      </p:pic>
      <p:sp>
        <p:nvSpPr>
          <p:cNvPr id="2" name="Rectangle 1">
            <a:extLst>
              <a:ext uri="{FF2B5EF4-FFF2-40B4-BE49-F238E27FC236}">
                <a16:creationId xmlns:a16="http://schemas.microsoft.com/office/drawing/2014/main" id="{D7E5B08D-98AC-4526-8D3F-148966251E71}"/>
              </a:ext>
            </a:extLst>
          </p:cNvPr>
          <p:cNvSpPr/>
          <p:nvPr/>
        </p:nvSpPr>
        <p:spPr>
          <a:xfrm>
            <a:off x="8747762" y="2278378"/>
            <a:ext cx="121918" cy="2301240"/>
          </a:xfrm>
          <a:prstGeom prst="rect">
            <a:avLst/>
          </a:prstGeom>
          <a:solidFill>
            <a:srgbClr val="70A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NZ"/>
          </a:p>
        </p:txBody>
      </p:sp>
    </p:spTree>
    <p:extLst>
      <p:ext uri="{BB962C8B-B14F-4D97-AF65-F5344CB8AC3E}">
        <p14:creationId xmlns:p14="http://schemas.microsoft.com/office/powerpoint/2010/main" val="16142063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0-#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xit" presetSubtype="8" fill="hold" grpId="1" nodeType="clickEffect">
                                  <p:stCondLst>
                                    <p:cond delay="0"/>
                                  </p:stCondLst>
                                  <p:childTnLst>
                                    <p:anim calcmode="lin" valueType="num">
                                      <p:cBhvr additive="base">
                                        <p:cTn id="17" dur="500"/>
                                        <p:tgtEl>
                                          <p:spTgt spid="11"/>
                                        </p:tgtEl>
                                        <p:attrNameLst>
                                          <p:attrName>ppt_x</p:attrName>
                                        </p:attrNameLst>
                                      </p:cBhvr>
                                      <p:tavLst>
                                        <p:tav tm="0">
                                          <p:val>
                                            <p:strVal val="ppt_x"/>
                                          </p:val>
                                        </p:tav>
                                        <p:tav tm="100000">
                                          <p:val>
                                            <p:strVal val="0-ppt_w/2"/>
                                          </p:val>
                                        </p:tav>
                                      </p:tavLst>
                                    </p:anim>
                                    <p:anim calcmode="lin" valueType="num">
                                      <p:cBhvr additive="base">
                                        <p:cTn id="18" dur="500"/>
                                        <p:tgtEl>
                                          <p:spTgt spid="11"/>
                                        </p:tgtEl>
                                        <p:attrNameLst>
                                          <p:attrName>ppt_y</p:attrName>
                                        </p:attrNameLst>
                                      </p:cBhvr>
                                      <p:tavLst>
                                        <p:tav tm="0">
                                          <p:val>
                                            <p:strVal val="ppt_y"/>
                                          </p:val>
                                        </p:tav>
                                        <p:tav tm="100000">
                                          <p:val>
                                            <p:strVal val="ppt_y"/>
                                          </p:val>
                                        </p:tav>
                                      </p:tavLst>
                                    </p:anim>
                                    <p:set>
                                      <p:cBhvr>
                                        <p:cTn id="19"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1"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latin typeface="IBM Plex Sans" panose="020B0503050203000203" pitchFamily="34" charset="0"/>
                <a:ea typeface="Calibri" panose="020F0502020204030204" pitchFamily="34" charset="0"/>
                <a:cs typeface="Times New Roman" panose="02020603050405020304" pitchFamily="18" charset="0"/>
              </a:rPr>
              <a:t>SUSTAINABILITY AND FUTUREPROOFING</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4796EE47-AC96-4651-B833-7A9070588464}"/>
              </a:ext>
            </a:extLst>
          </p:cNvPr>
          <p:cNvPicPr/>
          <p:nvPr/>
        </p:nvPicPr>
        <p:blipFill rotWithShape="1">
          <a:blip r:embed="rId2">
            <a:extLst>
              <a:ext uri="{28A0092B-C50C-407E-A947-70E740481C1C}">
                <a14:useLocalDpi xmlns:a14="http://schemas.microsoft.com/office/drawing/2010/main" val="0"/>
              </a:ext>
            </a:extLst>
          </a:blip>
          <a:srcRect t="2949" b="22208"/>
          <a:stretch/>
        </p:blipFill>
        <p:spPr bwMode="auto">
          <a:xfrm>
            <a:off x="8747762" y="1640802"/>
            <a:ext cx="3886201" cy="3576392"/>
          </a:xfrm>
          <a:prstGeom prst="rect">
            <a:avLst/>
          </a:prstGeom>
          <a:noFill/>
          <a:ln>
            <a:noFill/>
          </a:ln>
          <a:extLst>
            <a:ext uri="{53640926-AAD7-44D8-BBD7-CCE9431645EC}">
              <a14:shadowObscured xmlns:a14="http://schemas.microsoft.com/office/drawing/2010/main"/>
            </a:ext>
          </a:extLst>
        </p:spPr>
      </p:pic>
      <p:sp>
        <p:nvSpPr>
          <p:cNvPr id="2" name="Rectangle 1">
            <a:extLst>
              <a:ext uri="{FF2B5EF4-FFF2-40B4-BE49-F238E27FC236}">
                <a16:creationId xmlns:a16="http://schemas.microsoft.com/office/drawing/2014/main" id="{D7E5B08D-98AC-4526-8D3F-148966251E71}"/>
              </a:ext>
            </a:extLst>
          </p:cNvPr>
          <p:cNvSpPr/>
          <p:nvPr/>
        </p:nvSpPr>
        <p:spPr>
          <a:xfrm>
            <a:off x="8747762" y="2278378"/>
            <a:ext cx="121918" cy="2301240"/>
          </a:xfrm>
          <a:prstGeom prst="rect">
            <a:avLst/>
          </a:prstGeom>
          <a:solidFill>
            <a:srgbClr val="70A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NZ"/>
          </a:p>
        </p:txBody>
      </p:sp>
      <p:sp>
        <p:nvSpPr>
          <p:cNvPr id="13" name="TextBox 12">
            <a:extLst>
              <a:ext uri="{FF2B5EF4-FFF2-40B4-BE49-F238E27FC236}">
                <a16:creationId xmlns:a16="http://schemas.microsoft.com/office/drawing/2014/main" id="{8510B8C0-0294-4A33-A765-80A22C54D02E}"/>
              </a:ext>
            </a:extLst>
          </p:cNvPr>
          <p:cNvSpPr txBox="1"/>
          <p:nvPr/>
        </p:nvSpPr>
        <p:spPr>
          <a:xfrm>
            <a:off x="619761" y="1158141"/>
            <a:ext cx="7650481" cy="5262979"/>
          </a:xfrm>
          <a:prstGeom prst="rect">
            <a:avLst/>
          </a:prstGeom>
          <a:noFill/>
        </p:spPr>
        <p:txBody>
          <a:bodyPr wrap="square">
            <a:spAutoFit/>
          </a:bodyPr>
          <a:lstStyle/>
          <a:p>
            <a:pPr algn="just"/>
            <a:r>
              <a:rPr lang="en-US" sz="2800" dirty="0">
                <a:latin typeface="IBM Plex Sans ExtraLight" panose="020B0303050203000203" pitchFamily="34" charset="0"/>
                <a:ea typeface="Calibri" panose="020F0502020204030204" pitchFamily="34" charset="0"/>
                <a:cs typeface="Times New Roman" panose="02020603050405020304" pitchFamily="18" charset="0"/>
              </a:rPr>
              <a:t>Ultimately, ensuring the longevity of older devices is very important to environmental sustainability. My application is also relatively futureproof because it has been designed with future alteration in mind. Comments within the code clearly outline the purpose of each class and function, this allows future stakeholders to modify the program for any future COVID-19 outbreaks. Once the COVID-19 pandemic is inevitably brought under control, the application may be modified to allow for effective contact tracing of other viruses. </a:t>
            </a:r>
            <a:endParaRPr lang="en-NZ" sz="2800" dirty="0">
              <a:latin typeface="IBM Plex Sans ExtraLight" panose="020B0303050203000203" pitchFamily="34" charset="0"/>
            </a:endParaRPr>
          </a:p>
        </p:txBody>
      </p:sp>
    </p:spTree>
    <p:extLst>
      <p:ext uri="{BB962C8B-B14F-4D97-AF65-F5344CB8AC3E}">
        <p14:creationId xmlns:p14="http://schemas.microsoft.com/office/powerpoint/2010/main" val="36074621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2" presetClass="entr" presetSubtype="8"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0-#ppt_w/2"/>
                                          </p:val>
                                        </p:tav>
                                        <p:tav tm="100000">
                                          <p:val>
                                            <p:strVal val="#ppt_x"/>
                                          </p:val>
                                        </p:tav>
                                      </p:tavLst>
                                    </p:anim>
                                    <p:anim calcmode="lin" valueType="num">
                                      <p:cBhvr additive="base">
                                        <p:cTn id="13"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xit" presetSubtype="8" fill="hold" grpId="1" nodeType="clickEffect">
                                  <p:stCondLst>
                                    <p:cond delay="0"/>
                                  </p:stCondLst>
                                  <p:childTnLst>
                                    <p:anim calcmode="lin" valueType="num">
                                      <p:cBhvr additive="base">
                                        <p:cTn id="17" dur="500"/>
                                        <p:tgtEl>
                                          <p:spTgt spid="13"/>
                                        </p:tgtEl>
                                        <p:attrNameLst>
                                          <p:attrName>ppt_x</p:attrName>
                                        </p:attrNameLst>
                                      </p:cBhvr>
                                      <p:tavLst>
                                        <p:tav tm="0">
                                          <p:val>
                                            <p:strVal val="ppt_x"/>
                                          </p:val>
                                        </p:tav>
                                        <p:tav tm="100000">
                                          <p:val>
                                            <p:strVal val="0-ppt_w/2"/>
                                          </p:val>
                                        </p:tav>
                                      </p:tavLst>
                                    </p:anim>
                                    <p:anim calcmode="lin" valueType="num">
                                      <p:cBhvr additive="base">
                                        <p:cTn id="18" dur="500"/>
                                        <p:tgtEl>
                                          <p:spTgt spid="13"/>
                                        </p:tgtEl>
                                        <p:attrNameLst>
                                          <p:attrName>ppt_y</p:attrName>
                                        </p:attrNameLst>
                                      </p:cBhvr>
                                      <p:tavLst>
                                        <p:tav tm="0">
                                          <p:val>
                                            <p:strVal val="ppt_y"/>
                                          </p:val>
                                        </p:tav>
                                        <p:tav tm="100000">
                                          <p:val>
                                            <p:strVal val="ppt_y"/>
                                          </p:val>
                                        </p:tav>
                                      </p:tavLst>
                                    </p:anim>
                                    <p:set>
                                      <p:cBhvr>
                                        <p:cTn id="19"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3"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latin typeface="IBM Plex Sans" panose="020B0503050203000203" pitchFamily="34" charset="0"/>
                <a:ea typeface="Calibri" panose="020F0502020204030204" pitchFamily="34" charset="0"/>
                <a:cs typeface="Times New Roman" panose="02020603050405020304" pitchFamily="18" charset="0"/>
              </a:rPr>
              <a:t>SUSTAINABILITY AND FUTUREPROOFING</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4796EE47-AC96-4651-B833-7A9070588464}"/>
              </a:ext>
            </a:extLst>
          </p:cNvPr>
          <p:cNvPicPr/>
          <p:nvPr/>
        </p:nvPicPr>
        <p:blipFill rotWithShape="1">
          <a:blip r:embed="rId2">
            <a:extLst>
              <a:ext uri="{28A0092B-C50C-407E-A947-70E740481C1C}">
                <a14:useLocalDpi xmlns:a14="http://schemas.microsoft.com/office/drawing/2010/main" val="0"/>
              </a:ext>
            </a:extLst>
          </a:blip>
          <a:srcRect t="2949" b="22208"/>
          <a:stretch/>
        </p:blipFill>
        <p:spPr bwMode="auto">
          <a:xfrm>
            <a:off x="8747762" y="1640802"/>
            <a:ext cx="3886201" cy="3576392"/>
          </a:xfrm>
          <a:prstGeom prst="rect">
            <a:avLst/>
          </a:prstGeom>
          <a:noFill/>
          <a:ln>
            <a:noFill/>
          </a:ln>
          <a:extLst>
            <a:ext uri="{53640926-AAD7-44D8-BBD7-CCE9431645EC}">
              <a14:shadowObscured xmlns:a14="http://schemas.microsoft.com/office/drawing/2010/main"/>
            </a:ext>
          </a:extLst>
        </p:spPr>
      </p:pic>
      <p:sp>
        <p:nvSpPr>
          <p:cNvPr id="2" name="Rectangle 1">
            <a:extLst>
              <a:ext uri="{FF2B5EF4-FFF2-40B4-BE49-F238E27FC236}">
                <a16:creationId xmlns:a16="http://schemas.microsoft.com/office/drawing/2014/main" id="{D7E5B08D-98AC-4526-8D3F-148966251E71}"/>
              </a:ext>
            </a:extLst>
          </p:cNvPr>
          <p:cNvSpPr/>
          <p:nvPr/>
        </p:nvSpPr>
        <p:spPr>
          <a:xfrm>
            <a:off x="8747762" y="2278378"/>
            <a:ext cx="121918" cy="2301240"/>
          </a:xfrm>
          <a:prstGeom prst="rect">
            <a:avLst/>
          </a:prstGeom>
          <a:solidFill>
            <a:srgbClr val="70A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NZ"/>
          </a:p>
        </p:txBody>
      </p:sp>
      <p:sp>
        <p:nvSpPr>
          <p:cNvPr id="15" name="TextBox 14">
            <a:extLst>
              <a:ext uri="{FF2B5EF4-FFF2-40B4-BE49-F238E27FC236}">
                <a16:creationId xmlns:a16="http://schemas.microsoft.com/office/drawing/2014/main" id="{FF0DF0B9-9E97-4A37-8EDB-8126A2568DBB}"/>
              </a:ext>
            </a:extLst>
          </p:cNvPr>
          <p:cNvSpPr txBox="1"/>
          <p:nvPr/>
        </p:nvSpPr>
        <p:spPr>
          <a:xfrm>
            <a:off x="864872" y="1089736"/>
            <a:ext cx="7593330" cy="2677656"/>
          </a:xfrm>
          <a:prstGeom prst="rect">
            <a:avLst/>
          </a:prstGeom>
          <a:noFill/>
        </p:spPr>
        <p:txBody>
          <a:bodyPr wrap="square">
            <a:spAutoFit/>
          </a:bodyPr>
          <a:lstStyle/>
          <a:p>
            <a:pPr algn="just"/>
            <a:r>
              <a:rPr lang="en-US" sz="2800" dirty="0">
                <a:latin typeface="IBM Plex Sans ExtraLight" panose="020B0303050203000203" pitchFamily="34" charset="0"/>
                <a:ea typeface="Calibri" panose="020F0502020204030204" pitchFamily="34" charset="0"/>
                <a:cs typeface="Times New Roman" panose="02020603050405020304" pitchFamily="18" charset="0"/>
              </a:rPr>
              <a:t>Furthermore, I have chosen a robust GUI system which is cross-compatible to a range of operating systems and will likely be supported far into the future, allowing the program to be functional even after the pandemic officially ends</a:t>
            </a:r>
            <a:endParaRPr lang="en-NZ" sz="2800" dirty="0">
              <a:latin typeface="IBM Plex Sans ExtraLight" panose="020B0303050203000203" pitchFamily="34" charset="0"/>
            </a:endParaRPr>
          </a:p>
        </p:txBody>
      </p:sp>
    </p:spTree>
    <p:extLst>
      <p:ext uri="{BB962C8B-B14F-4D97-AF65-F5344CB8AC3E}">
        <p14:creationId xmlns:p14="http://schemas.microsoft.com/office/powerpoint/2010/main" val="41853762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2" presetClass="entr" presetSubtype="8"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0-#ppt_w/2"/>
                                          </p:val>
                                        </p:tav>
                                        <p:tav tm="100000">
                                          <p:val>
                                            <p:strVal val="#ppt_x"/>
                                          </p:val>
                                        </p:tav>
                                      </p:tavLst>
                                    </p:anim>
                                    <p:anim calcmode="lin" valueType="num">
                                      <p:cBhvr additive="base">
                                        <p:cTn id="13"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8EE9B14-7DAB-4CA3-BB2B-67E9FB4CF5BD}"/>
              </a:ext>
            </a:extLst>
          </p:cNvPr>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1231234"/>
          </a:xfrm>
          <a:prstGeom prst="rect">
            <a:avLst/>
          </a:prstGeom>
          <a:noFill/>
        </p:spPr>
        <p:txBody>
          <a:bodyPr wrap="square">
            <a:spAutoFit/>
          </a:bodyPr>
          <a:lstStyle/>
          <a:p>
            <a:pPr>
              <a:lnSpc>
                <a:spcPct val="107000"/>
              </a:lnSpc>
              <a:spcAft>
                <a:spcPts val="800"/>
              </a:spcAft>
            </a:pPr>
            <a:r>
              <a:rPr lang="en-US" sz="4000" b="1" dirty="0">
                <a:solidFill>
                  <a:schemeClr val="bg1"/>
                </a:solidFill>
                <a:effectLst/>
                <a:latin typeface="IBM Plex Sans" panose="020B0503050203000203" pitchFamily="34" charset="0"/>
                <a:ea typeface="Calibri" panose="020F0502020204030204" pitchFamily="34" charset="0"/>
                <a:cs typeface="Times New Roman" panose="02020603050405020304" pitchFamily="18" charset="0"/>
              </a:rPr>
              <a:t>THE FINISHED PROTOTYPE</a:t>
            </a:r>
          </a:p>
          <a:p>
            <a:pPr>
              <a:lnSpc>
                <a:spcPct val="107000"/>
              </a:lnSpc>
              <a:spcAft>
                <a:spcPts val="800"/>
              </a:spcAft>
            </a:pPr>
            <a:r>
              <a:rPr lang="en-NZ" sz="2400" dirty="0">
                <a:solidFill>
                  <a:schemeClr val="bg1"/>
                </a:solidFill>
                <a:latin typeface="Calibri" panose="020F0502020204030204" pitchFamily="34" charset="0"/>
                <a:ea typeface="Calibri" panose="020F0502020204030204" pitchFamily="34" charset="0"/>
                <a:cs typeface="Times New Roman" panose="02020603050405020304" pitchFamily="18" charset="0"/>
              </a:rPr>
              <a:t>https://drive.google.com/file/d/1TANwhQFYeNSkRHRYIAoUAaOWzPZ50IA5/view?usp=sharing</a:t>
            </a:r>
            <a:endParaRPr lang="en-NZ"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RightTrack 2021-08-19 01-21-51">
            <a:hlinkClick r:id="" action="ppaction://media"/>
            <a:extLst>
              <a:ext uri="{FF2B5EF4-FFF2-40B4-BE49-F238E27FC236}">
                <a16:creationId xmlns:a16="http://schemas.microsoft.com/office/drawing/2014/main" id="{28D02357-9D53-4337-982E-CFD3348FDD0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93564"/>
            <a:ext cx="11551920" cy="6137418"/>
          </a:xfrm>
          <a:prstGeom prst="rect">
            <a:avLst/>
          </a:prstGeom>
        </p:spPr>
      </p:pic>
      <p:sp>
        <p:nvSpPr>
          <p:cNvPr id="10" name="TextBox 9">
            <a:extLst>
              <a:ext uri="{FF2B5EF4-FFF2-40B4-BE49-F238E27FC236}">
                <a16:creationId xmlns:a16="http://schemas.microsoft.com/office/drawing/2014/main" id="{68E75BF6-DB6F-48F5-985C-7544A644393F}"/>
              </a:ext>
            </a:extLst>
          </p:cNvPr>
          <p:cNvSpPr txBox="1"/>
          <p:nvPr/>
        </p:nvSpPr>
        <p:spPr>
          <a:xfrm>
            <a:off x="9906000" y="1593564"/>
            <a:ext cx="2286000" cy="2677656"/>
          </a:xfrm>
          <a:prstGeom prst="rect">
            <a:avLst/>
          </a:prstGeom>
          <a:noFill/>
        </p:spPr>
        <p:txBody>
          <a:bodyPr wrap="square" rtlCol="0">
            <a:spAutoFit/>
          </a:bodyPr>
          <a:lstStyle/>
          <a:p>
            <a:r>
              <a:rPr lang="en-US" sz="2800" dirty="0">
                <a:solidFill>
                  <a:schemeClr val="bg1"/>
                </a:solidFill>
                <a:latin typeface="IBM Plex Sans Light" panose="020B0403050203000203" pitchFamily="34" charset="0"/>
              </a:rPr>
              <a:t>Demo of </a:t>
            </a:r>
            <a:r>
              <a:rPr lang="en-US" sz="2800" dirty="0">
                <a:solidFill>
                  <a:schemeClr val="bg1"/>
                </a:solidFill>
                <a:latin typeface="IBM Plex Sans" panose="020B0503050203000203" pitchFamily="34" charset="0"/>
              </a:rPr>
              <a:t>data entry,</a:t>
            </a:r>
            <a:endParaRPr lang="en-NZ" sz="2800" dirty="0">
              <a:solidFill>
                <a:schemeClr val="bg1"/>
              </a:solidFill>
              <a:latin typeface="IBM Plex Sans Light" panose="020B0403050203000203" pitchFamily="34" charset="0"/>
            </a:endParaRPr>
          </a:p>
          <a:p>
            <a:endParaRPr lang="en-US" sz="2800" dirty="0">
              <a:solidFill>
                <a:schemeClr val="bg1"/>
              </a:solidFill>
              <a:latin typeface="IBM Plex Sans ExtraLight" panose="020B0303050203000203" pitchFamily="34" charset="0"/>
            </a:endParaRPr>
          </a:p>
          <a:p>
            <a:r>
              <a:rPr lang="en-US" sz="2800" dirty="0">
                <a:solidFill>
                  <a:schemeClr val="bg1"/>
                </a:solidFill>
                <a:latin typeface="IBM Plex Sans ExtraLight" panose="020B0303050203000203" pitchFamily="34" charset="0"/>
              </a:rPr>
              <a:t>(GUI is dark during the night).</a:t>
            </a:r>
          </a:p>
        </p:txBody>
      </p:sp>
      <p:sp>
        <p:nvSpPr>
          <p:cNvPr id="12" name="Rectangle 11">
            <a:extLst>
              <a:ext uri="{FF2B5EF4-FFF2-40B4-BE49-F238E27FC236}">
                <a16:creationId xmlns:a16="http://schemas.microsoft.com/office/drawing/2014/main" id="{5C61A000-F1FE-4894-B4C0-C633333384F0}"/>
              </a:ext>
            </a:extLst>
          </p:cNvPr>
          <p:cNvSpPr/>
          <p:nvPr/>
        </p:nvSpPr>
        <p:spPr>
          <a:xfrm>
            <a:off x="9585960" y="1593564"/>
            <a:ext cx="76200" cy="2677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22749757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 presetClass="mediacall" presetSubtype="0" fill="hold" nodeType="afterEffect">
                                  <p:stCondLst>
                                    <p:cond delay="0"/>
                                  </p:stCondLst>
                                  <p:childTnLst>
                                    <p:cmd type="call" cmd="playFrom(0.0)">
                                      <p:cBhvr>
                                        <p:cTn id="11" dur="71308" fill="hold"/>
                                        <p:tgtEl>
                                          <p:spTgt spid="2"/>
                                        </p:tgtEl>
                                      </p:cBhvr>
                                    </p:cmd>
                                  </p:childTnLst>
                                </p:cTn>
                              </p:par>
                              <p:par>
                                <p:cTn id="12" presetID="2" presetClass="entr" presetSubtype="2" fill="hold" grpId="0" nodeType="withEffect">
                                  <p:stCondLst>
                                    <p:cond delay="200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250" fill="hold"/>
                                        <p:tgtEl>
                                          <p:spTgt spid="10"/>
                                        </p:tgtEl>
                                        <p:attrNameLst>
                                          <p:attrName>ppt_x</p:attrName>
                                        </p:attrNameLst>
                                      </p:cBhvr>
                                      <p:tavLst>
                                        <p:tav tm="0">
                                          <p:val>
                                            <p:strVal val="1+#ppt_w/2"/>
                                          </p:val>
                                        </p:tav>
                                        <p:tav tm="100000">
                                          <p:val>
                                            <p:strVal val="#ppt_x"/>
                                          </p:val>
                                        </p:tav>
                                      </p:tavLst>
                                    </p:anim>
                                    <p:anim calcmode="lin" valueType="num">
                                      <p:cBhvr additive="base">
                                        <p:cTn id="15" dur="250" fill="hold"/>
                                        <p:tgtEl>
                                          <p:spTgt spid="10"/>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200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250" fill="hold"/>
                                        <p:tgtEl>
                                          <p:spTgt spid="12"/>
                                        </p:tgtEl>
                                        <p:attrNameLst>
                                          <p:attrName>ppt_x</p:attrName>
                                        </p:attrNameLst>
                                      </p:cBhvr>
                                      <p:tavLst>
                                        <p:tav tm="0">
                                          <p:val>
                                            <p:strVal val="1+#ppt_w/2"/>
                                          </p:val>
                                        </p:tav>
                                        <p:tav tm="100000">
                                          <p:val>
                                            <p:strVal val="#ppt_x"/>
                                          </p:val>
                                        </p:tav>
                                      </p:tavLst>
                                    </p:anim>
                                    <p:anim calcmode="lin" valueType="num">
                                      <p:cBhvr additive="base">
                                        <p:cTn id="19" dur="2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20" fill="hold" display="0">
                  <p:stCondLst>
                    <p:cond delay="indefinite"/>
                  </p:stCondLst>
                </p:cTn>
                <p:tgtEl>
                  <p:spTgt spid="2"/>
                </p:tgtEl>
              </p:cMediaNode>
            </p:video>
            <p:seq concurrent="1" nextAc="seek">
              <p:cTn id="21" restart="whenNotActive" fill="hold" evtFilter="cancelBubble" nodeType="interactiveSeq">
                <p:stCondLst>
                  <p:cond evt="onClick" delay="0">
                    <p:tgtEl>
                      <p:spTgt spid="2"/>
                    </p:tgtEl>
                  </p:cond>
                </p:stCondLst>
                <p:endSync evt="end" delay="0">
                  <p:rtn val="all"/>
                </p:endSync>
                <p:childTnLst>
                  <p:par>
                    <p:cTn id="22" fill="hold">
                      <p:stCondLst>
                        <p:cond delay="0"/>
                      </p:stCondLst>
                      <p:childTnLst>
                        <p:par>
                          <p:cTn id="23" fill="hold">
                            <p:stCondLst>
                              <p:cond delay="0"/>
                            </p:stCondLst>
                            <p:childTnLst>
                              <p:par>
                                <p:cTn id="24" presetID="2" presetClass="mediacall" presetSubtype="0" fill="hold" nodeType="clickEffect">
                                  <p:stCondLst>
                                    <p:cond delay="0"/>
                                  </p:stCondLst>
                                  <p:childTnLst>
                                    <p:cmd type="call" cmd="togglePause">
                                      <p:cBhvr>
                                        <p:cTn id="25" dur="1" fill="hold"/>
                                        <p:tgtEl>
                                          <p:spTgt spid="2"/>
                                        </p:tgtEl>
                                      </p:cBhvr>
                                    </p:cmd>
                                  </p:childTnLst>
                                </p:cTn>
                              </p:par>
                            </p:childTnLst>
                          </p:cTn>
                        </p:par>
                      </p:childTnLst>
                    </p:cTn>
                  </p:par>
                </p:childTnLst>
              </p:cTn>
              <p:nextCondLst>
                <p:cond evt="onClick" delay="0">
                  <p:tgtEl>
                    <p:spTgt spid="2"/>
                  </p:tgtEl>
                </p:cond>
              </p:nextCondLst>
            </p:seq>
          </p:childTnLst>
        </p:cTn>
      </p:par>
    </p:tnLst>
    <p:bldLst>
      <p:bldP spid="8" grpId="0"/>
      <p:bldP spid="10" grpId="0"/>
      <p:bldP spid="1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THE FINISHED PROTOTYPE</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BD8D73B6-8B7B-46C4-A08A-C90E26A0141D}"/>
              </a:ext>
            </a:extLst>
          </p:cNvPr>
          <p:cNvSpPr txBox="1"/>
          <p:nvPr/>
        </p:nvSpPr>
        <p:spPr>
          <a:xfrm>
            <a:off x="0" y="720582"/>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ExtraLight" panose="020B0303050203000203" pitchFamily="34" charset="0"/>
                <a:ea typeface="Calibri" panose="020F0502020204030204" pitchFamily="34" charset="0"/>
                <a:cs typeface="Times New Roman" panose="02020603050405020304" pitchFamily="18" charset="0"/>
              </a:rPr>
              <a:t>// TIME DEPENDENT THEMES</a:t>
            </a:r>
            <a:endParaRPr lang="en-NZ" sz="40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pic>
        <p:nvPicPr>
          <p:cNvPr id="19" name="Picture 18" descr="Graphical user interface&#10;&#10;Description automatically generated">
            <a:extLst>
              <a:ext uri="{FF2B5EF4-FFF2-40B4-BE49-F238E27FC236}">
                <a16:creationId xmlns:a16="http://schemas.microsoft.com/office/drawing/2014/main" id="{91C50023-203C-4278-B5CA-E0E961D0755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0" y="1823054"/>
            <a:ext cx="7559675" cy="3916680"/>
          </a:xfrm>
          <a:prstGeom prst="rect">
            <a:avLst/>
          </a:prstGeom>
        </p:spPr>
      </p:pic>
      <p:pic>
        <p:nvPicPr>
          <p:cNvPr id="20" name="Picture 19" descr="Graphical user interface, diagram&#10;&#10;Description automatically generated with medium confidence">
            <a:extLst>
              <a:ext uri="{FF2B5EF4-FFF2-40B4-BE49-F238E27FC236}">
                <a16:creationId xmlns:a16="http://schemas.microsoft.com/office/drawing/2014/main" id="{F1EE26B0-BFD2-4D9B-BC69-3F4AB7E049A7}"/>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971040" y="1974819"/>
            <a:ext cx="7559675" cy="3927475"/>
          </a:xfrm>
          <a:prstGeom prst="rect">
            <a:avLst/>
          </a:prstGeom>
        </p:spPr>
      </p:pic>
      <p:pic>
        <p:nvPicPr>
          <p:cNvPr id="21" name="Picture 20" descr="Graphical user interface, PowerPoint&#10;&#10;Description automatically generated">
            <a:extLst>
              <a:ext uri="{FF2B5EF4-FFF2-40B4-BE49-F238E27FC236}">
                <a16:creationId xmlns:a16="http://schemas.microsoft.com/office/drawing/2014/main" id="{2C3636CB-BAEB-40AC-A67D-04B4E8E86561}"/>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921759" y="2127219"/>
            <a:ext cx="7559675" cy="3927475"/>
          </a:xfrm>
          <a:prstGeom prst="rect">
            <a:avLst/>
          </a:prstGeom>
        </p:spPr>
      </p:pic>
      <p:pic>
        <p:nvPicPr>
          <p:cNvPr id="22" name="Picture 21" descr="Graphical user interface&#10;&#10;Description automatically generated">
            <a:extLst>
              <a:ext uri="{FF2B5EF4-FFF2-40B4-BE49-F238E27FC236}">
                <a16:creationId xmlns:a16="http://schemas.microsoft.com/office/drawing/2014/main" id="{AB953892-1877-441A-8617-72DA3713C853}"/>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5882640" y="2279619"/>
            <a:ext cx="7559675" cy="3930650"/>
          </a:xfrm>
          <a:prstGeom prst="rect">
            <a:avLst/>
          </a:prstGeom>
        </p:spPr>
      </p:pic>
      <p:pic>
        <p:nvPicPr>
          <p:cNvPr id="23" name="Picture 22" descr="Graphical user interface&#10;&#10;Description automatically generated">
            <a:extLst>
              <a:ext uri="{FF2B5EF4-FFF2-40B4-BE49-F238E27FC236}">
                <a16:creationId xmlns:a16="http://schemas.microsoft.com/office/drawing/2014/main" id="{D30BDB9E-65D9-4E72-875B-D32F8EF0C8B7}"/>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7853678" y="2423590"/>
            <a:ext cx="7559675" cy="3947508"/>
          </a:xfrm>
          <a:prstGeom prst="rect">
            <a:avLst/>
          </a:prstGeom>
        </p:spPr>
      </p:pic>
    </p:spTree>
    <p:extLst>
      <p:ext uri="{BB962C8B-B14F-4D97-AF65-F5344CB8AC3E}">
        <p14:creationId xmlns:p14="http://schemas.microsoft.com/office/powerpoint/2010/main" val="12446079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fill="hold"/>
                                        <p:tgtEl>
                                          <p:spTgt spid="18"/>
                                        </p:tgtEl>
                                        <p:attrNameLst>
                                          <p:attrName>ppt_x</p:attrName>
                                        </p:attrNameLst>
                                      </p:cBhvr>
                                      <p:tavLst>
                                        <p:tav tm="0">
                                          <p:val>
                                            <p:strVal val="1+#ppt_w/2"/>
                                          </p:val>
                                        </p:tav>
                                        <p:tav tm="100000">
                                          <p:val>
                                            <p:strVal val="#ppt_x"/>
                                          </p:val>
                                        </p:tav>
                                      </p:tavLst>
                                    </p:anim>
                                    <p:anim calcmode="lin" valueType="num">
                                      <p:cBhvr additive="base">
                                        <p:cTn id="13" dur="500" fill="hold"/>
                                        <p:tgtEl>
                                          <p:spTgt spid="18"/>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par>
                          <p:cTn id="18" fill="hold">
                            <p:stCondLst>
                              <p:cond delay="2000"/>
                            </p:stCondLst>
                            <p:childTnLst>
                              <p:par>
                                <p:cTn id="19" presetID="10" presetClass="entr" presetSubtype="0" fill="hold" nodeType="afterEffect">
                                  <p:stCondLst>
                                    <p:cond delay="5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par>
                          <p:cTn id="22" fill="hold">
                            <p:stCondLst>
                              <p:cond delay="3000"/>
                            </p:stCondLst>
                            <p:childTnLst>
                              <p:par>
                                <p:cTn id="23" presetID="10" presetClass="entr" presetSubtype="0" fill="hold" nodeType="afterEffect">
                                  <p:stCondLst>
                                    <p:cond delay="50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childTnLst>
                          </p:cTn>
                        </p:par>
                        <p:par>
                          <p:cTn id="26" fill="hold">
                            <p:stCondLst>
                              <p:cond delay="4000"/>
                            </p:stCondLst>
                            <p:childTnLst>
                              <p:par>
                                <p:cTn id="27" presetID="10" presetClass="entr" presetSubtype="0" fill="hold" nodeType="afterEffect">
                                  <p:stCondLst>
                                    <p:cond delay="50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par>
                          <p:cTn id="30" fill="hold">
                            <p:stCondLst>
                              <p:cond delay="5000"/>
                            </p:stCondLst>
                            <p:childTnLst>
                              <p:par>
                                <p:cTn id="31" presetID="10" presetClass="entr" presetSubtype="0" fill="hold" nodeType="afterEffect">
                                  <p:stCondLst>
                                    <p:cond delay="50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D93BA05-D591-4A43-9F67-E284C597935E}"/>
              </a:ext>
            </a:extLst>
          </p:cNvPr>
          <p:cNvSpPr txBox="1"/>
          <p:nvPr/>
        </p:nvSpPr>
        <p:spPr>
          <a:xfrm>
            <a:off x="3047998" y="1154836"/>
            <a:ext cx="6096001" cy="5703164"/>
          </a:xfrm>
          <a:prstGeom prst="rect">
            <a:avLst/>
          </a:prstGeom>
          <a:no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If this kind of program is to be used on a global scale, there are two major evolutions that would come next. </a:t>
            </a:r>
          </a:p>
          <a:p>
            <a:pPr algn="just">
              <a:lnSpc>
                <a:spcPct val="107000"/>
              </a:lnSpc>
              <a:spcAft>
                <a:spcPts val="800"/>
              </a:spcAft>
            </a:pPr>
            <a:r>
              <a:rPr lang="en-US" sz="2800" dirty="0">
                <a:solidFill>
                  <a:srgbClr val="92D050"/>
                </a:solidFill>
                <a:latin typeface="IBM Plex Sans" panose="020B0503050203000203" pitchFamily="34" charset="0"/>
                <a:ea typeface="Calibri" panose="020F0502020204030204" pitchFamily="34" charset="0"/>
                <a:cs typeface="Times New Roman" panose="02020603050405020304" pitchFamily="18" charset="0"/>
              </a:rPr>
              <a:t>Reverse geo-coding </a:t>
            </a:r>
            <a:r>
              <a:rPr lang="en-US" sz="2800" dirty="0">
                <a:latin typeface="IBM Plex Sans ExtraLight" panose="020B0303050203000203" pitchFamily="34" charset="0"/>
                <a:ea typeface="Calibri" panose="020F0502020204030204" pitchFamily="34" charset="0"/>
                <a:cs typeface="Times New Roman" panose="02020603050405020304" pitchFamily="18" charset="0"/>
              </a:rPr>
              <a:t>is a process that allows location names to be found by matching a device’s longitudinal and latitudinal coordinates to the nearest named address in a database. Adding this feature would make the program significantly easier to use, while removing the possibility of human error. </a:t>
            </a:r>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WHAT’S NEXT?</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2" descr="Right arrow icon Royalty Free Vector Image - VectorStock">
            <a:extLst>
              <a:ext uri="{FF2B5EF4-FFF2-40B4-BE49-F238E27FC236}">
                <a16:creationId xmlns:a16="http://schemas.microsoft.com/office/drawing/2014/main" id="{94F21CDB-3054-47B4-A251-593E86F90EC7}"/>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9133" b="82200" l="31486" r="68329"/>
                    </a14:imgEffect>
                  </a14:imgLayer>
                </a14:imgProps>
              </a:ext>
              <a:ext uri="{28A0092B-C50C-407E-A947-70E740481C1C}">
                <a14:useLocalDpi xmlns:a14="http://schemas.microsoft.com/office/drawing/2010/main" val="0"/>
              </a:ext>
            </a:extLst>
          </a:blip>
          <a:srcRect l="26881" r="27066" b="8667"/>
          <a:stretch/>
        </p:blipFill>
        <p:spPr bwMode="auto">
          <a:xfrm>
            <a:off x="289553" y="477812"/>
            <a:ext cx="2758445" cy="5902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3981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2" fill="hold" grpId="1" nodeType="clickEffect">
                                  <p:stCondLst>
                                    <p:cond delay="0"/>
                                  </p:stCondLst>
                                  <p:childTnLst>
                                    <p:anim calcmode="lin" valueType="num">
                                      <p:cBhvr additive="base">
                                        <p:cTn id="16" dur="500"/>
                                        <p:tgtEl>
                                          <p:spTgt spid="5"/>
                                        </p:tgtEl>
                                        <p:attrNameLst>
                                          <p:attrName>ppt_x</p:attrName>
                                        </p:attrNameLst>
                                      </p:cBhvr>
                                      <p:tavLst>
                                        <p:tav tm="0">
                                          <p:val>
                                            <p:strVal val="ppt_x"/>
                                          </p:val>
                                        </p:tav>
                                        <p:tav tm="100000">
                                          <p:val>
                                            <p:strVal val="1+ppt_w/2"/>
                                          </p:val>
                                        </p:tav>
                                      </p:tavLst>
                                    </p:anim>
                                    <p:anim calcmode="lin" valueType="num">
                                      <p:cBhvr additive="base">
                                        <p:cTn id="17" dur="500"/>
                                        <p:tgtEl>
                                          <p:spTgt spid="5"/>
                                        </p:tgtEl>
                                        <p:attrNameLst>
                                          <p:attrName>ppt_y</p:attrName>
                                        </p:attrNameLst>
                                      </p:cBhvr>
                                      <p:tavLst>
                                        <p:tav tm="0">
                                          <p:val>
                                            <p:strVal val="ppt_y"/>
                                          </p:val>
                                        </p:tav>
                                        <p:tav tm="100000">
                                          <p:val>
                                            <p:strVal val="ppt_y"/>
                                          </p:val>
                                        </p:tav>
                                      </p:tavLst>
                                    </p:anim>
                                    <p:set>
                                      <p:cBhvr>
                                        <p:cTn id="18" dur="1" fill="hold">
                                          <p:stCondLst>
                                            <p:cond delay="499"/>
                                          </p:stCondLst>
                                        </p:cTn>
                                        <p:tgtEl>
                                          <p:spTgt spid="5"/>
                                        </p:tgtEl>
                                        <p:attrNameLst>
                                          <p:attrName>style.visibility</p:attrName>
                                        </p:attrNameLst>
                                      </p:cBhvr>
                                      <p:to>
                                        <p:strVal val="hidden"/>
                                      </p:to>
                                    </p:set>
                                  </p:childTnLst>
                                </p:cTn>
                              </p:par>
                              <p:par>
                                <p:cTn id="19" presetID="42" presetClass="path" presetSubtype="0" accel="50000" decel="50000" fill="hold" nodeType="withEffect">
                                  <p:stCondLst>
                                    <p:cond delay="0"/>
                                  </p:stCondLst>
                                  <p:childTnLst>
                                    <p:animMotion origin="layout" path="M 2.08333E-6 0 L 1.19805 0 " pathEditMode="relative" rAng="0" ptsTypes="AA">
                                      <p:cBhvr>
                                        <p:cTn id="20" dur="1000" fill="hold"/>
                                        <p:tgtEl>
                                          <p:spTgt spid="6"/>
                                        </p:tgtEl>
                                        <p:attrNameLst>
                                          <p:attrName>ppt_x</p:attrName>
                                          <p:attrName>ppt_y</p:attrName>
                                        </p:attrNameLst>
                                      </p:cBhvr>
                                      <p:rCtr x="600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WHAT’S NEXT?</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5" name="TextBox 14">
            <a:extLst>
              <a:ext uri="{FF2B5EF4-FFF2-40B4-BE49-F238E27FC236}">
                <a16:creationId xmlns:a16="http://schemas.microsoft.com/office/drawing/2014/main" id="{9C795640-EE63-4809-B843-8CC33539247E}"/>
              </a:ext>
            </a:extLst>
          </p:cNvPr>
          <p:cNvSpPr txBox="1"/>
          <p:nvPr/>
        </p:nvSpPr>
        <p:spPr>
          <a:xfrm>
            <a:off x="3047998" y="1211122"/>
            <a:ext cx="6096001" cy="4678525"/>
          </a:xfrm>
          <a:prstGeom prst="rect">
            <a:avLst/>
          </a:prstGeom>
          <a:no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As mentioned previously, </a:t>
            </a:r>
            <a:r>
              <a:rPr lang="en-US" sz="2800" dirty="0">
                <a:solidFill>
                  <a:srgbClr val="92D050"/>
                </a:solidFill>
                <a:latin typeface="IBM Plex Sans" panose="020B0503050203000203" pitchFamily="34" charset="0"/>
                <a:ea typeface="Calibri" panose="020F0502020204030204" pitchFamily="34" charset="0"/>
                <a:cs typeface="Times New Roman" panose="02020603050405020304" pitchFamily="18" charset="0"/>
              </a:rPr>
              <a:t>positive feedback </a:t>
            </a:r>
            <a:r>
              <a:rPr lang="en-US" sz="2800" dirty="0">
                <a:latin typeface="IBM Plex Sans ExtraLight" panose="020B0303050203000203" pitchFamily="34" charset="0"/>
                <a:ea typeface="Calibri" panose="020F0502020204030204" pitchFamily="34" charset="0"/>
                <a:cs typeface="Times New Roman" panose="02020603050405020304" pitchFamily="18" charset="0"/>
              </a:rPr>
              <a:t>is a major factor contributing towards community involvement with contact tracking. In the future this software could be linked to an existing network such as Visa in order to give users that consistently record their location small rewards in the form of vouchers or prizes. </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pic>
        <p:nvPicPr>
          <p:cNvPr id="17" name="Picture 2" descr="Right arrow icon Royalty Free Vector Image - VectorStock">
            <a:extLst>
              <a:ext uri="{FF2B5EF4-FFF2-40B4-BE49-F238E27FC236}">
                <a16:creationId xmlns:a16="http://schemas.microsoft.com/office/drawing/2014/main" id="{EB2ACBDB-69F3-48C8-86BC-21F5C95435FB}"/>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9133" b="82200" l="31486" r="68329"/>
                    </a14:imgEffect>
                  </a14:imgLayer>
                </a14:imgProps>
              </a:ext>
              <a:ext uri="{28A0092B-C50C-407E-A947-70E740481C1C}">
                <a14:useLocalDpi xmlns:a14="http://schemas.microsoft.com/office/drawing/2010/main" val="0"/>
              </a:ext>
            </a:extLst>
          </a:blip>
          <a:srcRect l="26881" r="27066" b="8667"/>
          <a:stretch/>
        </p:blipFill>
        <p:spPr bwMode="auto">
          <a:xfrm>
            <a:off x="9143999" y="477812"/>
            <a:ext cx="2758445" cy="5902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48359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42" presetClass="path" presetSubtype="0" accel="50000" decel="50000" fill="hold" nodeType="withEffect">
                                  <p:stCondLst>
                                    <p:cond delay="0"/>
                                  </p:stCondLst>
                                  <p:childTnLst>
                                    <p:animMotion origin="layout" path="M 2.08333E-6 0 L 1.19805 0 " pathEditMode="relative" rAng="0" ptsTypes="AA">
                                      <p:cBhvr>
                                        <p:cTn id="10" dur="1000" fill="hold"/>
                                        <p:tgtEl>
                                          <p:spTgt spid="17"/>
                                        </p:tgtEl>
                                        <p:attrNameLst>
                                          <p:attrName>ppt_x</p:attrName>
                                          <p:attrName>ppt_y</p:attrName>
                                        </p:attrNameLst>
                                      </p:cBhvr>
                                      <p:rCtr x="60000" y="0"/>
                                    </p:animMotion>
                                  </p:childTnLst>
                                </p:cTn>
                              </p:par>
                              <p:par>
                                <p:cTn id="11" presetID="2" presetClass="entr" presetSubtype="8" fill="hold" grpId="0" nodeType="withEffect">
                                  <p:stCondLst>
                                    <p:cond delay="50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0-#ppt_w/2"/>
                                          </p:val>
                                        </p:tav>
                                        <p:tav tm="100000">
                                          <p:val>
                                            <p:strVal val="#ppt_x"/>
                                          </p:val>
                                        </p:tav>
                                      </p:tavLst>
                                    </p:anim>
                                    <p:anim calcmode="lin" valueType="num">
                                      <p:cBhvr additive="base">
                                        <p:cTn id="14"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D93BA05-D591-4A43-9F67-E284C597935E}"/>
              </a:ext>
            </a:extLst>
          </p:cNvPr>
          <p:cNvSpPr txBox="1"/>
          <p:nvPr/>
        </p:nvSpPr>
        <p:spPr>
          <a:xfrm>
            <a:off x="893177" y="1006806"/>
            <a:ext cx="10405641" cy="5539978"/>
          </a:xfrm>
          <a:prstGeom prst="rect">
            <a:avLst/>
          </a:prstGeom>
          <a:noFill/>
        </p:spPr>
        <p:txBody>
          <a:bodyPr wrap="square">
            <a:spAutoFit/>
          </a:bodyPr>
          <a:lstStyle/>
          <a:p>
            <a:pPr algn="just"/>
            <a:r>
              <a:rPr lang="en-US" sz="2800" dirty="0">
                <a:latin typeface="IBM Plex Sans ExtraLight" panose="020B0303050203000203" pitchFamily="34" charset="0"/>
              </a:rPr>
              <a:t>I will be designing and developing a digital technology outcome with the aim of solving or assisting the solution of a prevalent issue.</a:t>
            </a:r>
            <a:endParaRPr lang="en-NZ" sz="2800" dirty="0">
              <a:latin typeface="IBM Plex Sans ExtraLight" panose="020B0303050203000203" pitchFamily="34" charset="0"/>
            </a:endParaRPr>
          </a:p>
          <a:p>
            <a:pPr algn="just"/>
            <a:r>
              <a:rPr lang="en-US" sz="2800" dirty="0">
                <a:latin typeface="IBM Plex Sans ExtraLight" panose="020B0303050203000203" pitchFamily="34" charset="0"/>
              </a:rPr>
              <a:t>In order to identify the most suitable focus I first devised several focuses, before narrowing it down to the most appropriate option based upon the importance of the issue and my ability to solve it. I investigated issues faced by communities around the world on a regular basis, recording issues which showed a significant prevalence. Among these recorded focuses were:</a:t>
            </a:r>
          </a:p>
          <a:p>
            <a:pPr algn="just"/>
            <a:endParaRPr lang="en-NZ" sz="600" dirty="0">
              <a:latin typeface="IBM Plex Sans ExtraLight" panose="020B0303050203000203" pitchFamily="34" charset="0"/>
            </a:endParaRPr>
          </a:p>
          <a:p>
            <a:pPr lvl="0" algn="just"/>
            <a:r>
              <a:rPr lang="en-US" sz="2800" dirty="0">
                <a:latin typeface="IBM Plex Sans ExtraLight" panose="020B0303050203000203" pitchFamily="34" charset="0"/>
              </a:rPr>
              <a:t>	-	Emergency service call training</a:t>
            </a:r>
          </a:p>
          <a:p>
            <a:pPr lvl="0" algn="just"/>
            <a:endParaRPr lang="en-NZ" sz="600" dirty="0">
              <a:latin typeface="IBM Plex Sans ExtraLight" panose="020B0303050203000203" pitchFamily="34" charset="0"/>
            </a:endParaRPr>
          </a:p>
          <a:p>
            <a:pPr lvl="0" algn="just"/>
            <a:r>
              <a:rPr lang="en-US" sz="2800" dirty="0">
                <a:latin typeface="IBM Plex Sans ExtraLight" panose="020B0303050203000203" pitchFamily="34" charset="0"/>
              </a:rPr>
              <a:t>	-	Cyber security training</a:t>
            </a:r>
          </a:p>
          <a:p>
            <a:pPr lvl="0" algn="just"/>
            <a:endParaRPr lang="en-NZ" sz="600" dirty="0">
              <a:latin typeface="IBM Plex Sans ExtraLight" panose="020B0303050203000203" pitchFamily="34" charset="0"/>
            </a:endParaRPr>
          </a:p>
          <a:p>
            <a:pPr lvl="0" algn="just"/>
            <a:r>
              <a:rPr lang="en-US" sz="2800" dirty="0">
                <a:solidFill>
                  <a:srgbClr val="92D050"/>
                </a:solidFill>
                <a:latin typeface="IBM Plex Sans ExtraLight" panose="020B0303050203000203" pitchFamily="34" charset="0"/>
              </a:rPr>
              <a:t>	-	</a:t>
            </a:r>
            <a:r>
              <a:rPr lang="en-US" sz="2800" dirty="0">
                <a:solidFill>
                  <a:srgbClr val="92D050"/>
                </a:solidFill>
                <a:latin typeface="IBM Plex Sans" panose="020B0503050203000203" pitchFamily="34" charset="0"/>
              </a:rPr>
              <a:t>COVID-19 Contact tracking</a:t>
            </a:r>
            <a:endParaRPr lang="en-NZ" sz="2800" dirty="0">
              <a:solidFill>
                <a:srgbClr val="92D050"/>
              </a:solidFill>
              <a:latin typeface="IBM Plex Sans" panose="020B0503050203000203" pitchFamily="34" charset="0"/>
            </a:endParaRPr>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SemiBold" panose="020B0703050203000203" pitchFamily="34" charset="0"/>
                <a:ea typeface="Calibri" panose="020F0502020204030204" pitchFamily="34" charset="0"/>
                <a:cs typeface="Times New Roman" panose="02020603050405020304" pitchFamily="18" charset="0"/>
              </a:rPr>
              <a:t>INTRODUCTION</a:t>
            </a:r>
            <a:endParaRPr lang="en-NZ" sz="4000" dirty="0">
              <a:effectLst/>
              <a:latin typeface="IBM Plex Sans SemiBold" panose="020B0703050203000203" pitchFamily="34" charset="0"/>
              <a:ea typeface="Calibri" panose="020F0502020204030204" pitchFamily="34" charset="0"/>
              <a:cs typeface="Times New Roman" panose="02020603050405020304" pitchFamily="18" charset="0"/>
            </a:endParaRPr>
          </a:p>
        </p:txBody>
      </p:sp>
      <p:pic>
        <p:nvPicPr>
          <p:cNvPr id="6" name="Picture 4" descr="COVID-19 Overview — CDGN">
            <a:extLst>
              <a:ext uri="{FF2B5EF4-FFF2-40B4-BE49-F238E27FC236}">
                <a16:creationId xmlns:a16="http://schemas.microsoft.com/office/drawing/2014/main" id="{21909CD8-3B32-490B-9D16-218C1EFCB12F}"/>
              </a:ext>
            </a:extLst>
          </p:cNvPr>
          <p:cNvPicPr>
            <a:picLocks noChangeAspect="1" noChangeArrowheads="1"/>
          </p:cNvPicPr>
          <p:nvPr/>
        </p:nvPicPr>
        <p:blipFill>
          <a:blip r:embed="rId2">
            <a:grayscl/>
            <a:alphaModFix amt="10000"/>
            <a:extLst>
              <a:ext uri="{28A0092B-C50C-407E-A947-70E740481C1C}">
                <a14:useLocalDpi xmlns:a14="http://schemas.microsoft.com/office/drawing/2010/main" val="0"/>
              </a:ext>
            </a:extLst>
          </a:blip>
          <a:srcRect/>
          <a:stretch>
            <a:fillRect/>
          </a:stretch>
        </p:blipFill>
        <p:spPr bwMode="auto">
          <a:xfrm>
            <a:off x="1003420" y="1020319"/>
            <a:ext cx="5007197" cy="5011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89265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2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xit" presetSubtype="2" fill="hold" grpId="1" nodeType="withEffect">
                                  <p:stCondLst>
                                    <p:cond delay="0"/>
                                  </p:stCondLst>
                                  <p:childTnLst>
                                    <p:anim calcmode="lin" valueType="num">
                                      <p:cBhvr additive="base">
                                        <p:cTn id="14" dur="500"/>
                                        <p:tgtEl>
                                          <p:spTgt spid="5"/>
                                        </p:tgtEl>
                                        <p:attrNameLst>
                                          <p:attrName>ppt_x</p:attrName>
                                        </p:attrNameLst>
                                      </p:cBhvr>
                                      <p:tavLst>
                                        <p:tav tm="0">
                                          <p:val>
                                            <p:strVal val="ppt_x"/>
                                          </p:val>
                                        </p:tav>
                                        <p:tav tm="100000">
                                          <p:val>
                                            <p:strVal val="1+ppt_w/2"/>
                                          </p:val>
                                        </p:tav>
                                      </p:tavLst>
                                    </p:anim>
                                    <p:anim calcmode="lin" valueType="num">
                                      <p:cBhvr additive="base">
                                        <p:cTn id="15" dur="500"/>
                                        <p:tgtEl>
                                          <p:spTgt spid="5"/>
                                        </p:tgtEl>
                                        <p:attrNameLst>
                                          <p:attrName>ppt_y</p:attrName>
                                        </p:attrNameLst>
                                      </p:cBhvr>
                                      <p:tavLst>
                                        <p:tav tm="0">
                                          <p:val>
                                            <p:strVal val="ppt_y"/>
                                          </p:val>
                                        </p:tav>
                                        <p:tav tm="100000">
                                          <p:val>
                                            <p:strVal val="ppt_y"/>
                                          </p:val>
                                        </p:tav>
                                      </p:tavLst>
                                    </p:anim>
                                    <p:set>
                                      <p:cBhvr>
                                        <p:cTn id="16"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D93BA05-D591-4A43-9F67-E284C597935E}"/>
              </a:ext>
            </a:extLst>
          </p:cNvPr>
          <p:cNvSpPr txBox="1"/>
          <p:nvPr/>
        </p:nvSpPr>
        <p:spPr>
          <a:xfrm>
            <a:off x="-2" y="961796"/>
            <a:ext cx="12192002" cy="3705823"/>
          </a:xfrm>
          <a:prstGeom prst="rect">
            <a:avLst/>
          </a:prstGeom>
          <a:noFill/>
        </p:spPr>
        <p:txBody>
          <a:bodyPr wrap="square">
            <a:spAutoFit/>
          </a:bodyPr>
          <a:lstStyle/>
          <a:p>
            <a:pPr marL="514350" indent="-514350" algn="just">
              <a:lnSpc>
                <a:spcPct val="107000"/>
              </a:lnSpc>
              <a:spcAft>
                <a:spcPts val="800"/>
              </a:spcAft>
              <a:buFontTx/>
              <a:buAutoNum type="arabicPeriod"/>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Download “Contact Tracker - by Ben Hume.zip” from the following link.		</a:t>
            </a:r>
            <a:r>
              <a:rPr lang="en-US" sz="1400"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https://drive.google.com/file/d/1V9FuHVcoDAjyfNs_zN8ujjo_UCFtlmj_/view?usp=sharing</a:t>
            </a:r>
            <a:endParaRPr lang="en-US" sz="1400" dirty="0">
              <a:solidFill>
                <a:srgbClr val="92D050"/>
              </a:solidFill>
              <a:latin typeface="IBM Plex Sans ExtraLight" panose="020B0303050203000203" pitchFamily="34" charset="0"/>
              <a:ea typeface="Calibri" panose="020F0502020204030204" pitchFamily="34" charset="0"/>
              <a:cs typeface="Times New Roman" panose="02020603050405020304" pitchFamily="18" charset="0"/>
            </a:endParaRPr>
          </a:p>
          <a:p>
            <a:pPr marL="514350" indent="-514350" algn="just">
              <a:lnSpc>
                <a:spcPct val="107000"/>
              </a:lnSpc>
              <a:spcAft>
                <a:spcPts val="800"/>
              </a:spcAft>
              <a:buAutoNum type="arabicPeriod"/>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Unzip the package.</a:t>
            </a:r>
          </a:p>
          <a:p>
            <a:pPr marL="514350" indent="-514350" algn="just">
              <a:lnSpc>
                <a:spcPct val="107000"/>
              </a:lnSpc>
              <a:spcAft>
                <a:spcPts val="800"/>
              </a:spcAft>
              <a:buAutoNum type="arabicPeriod"/>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On a Windows device, open “Contact Tracker – by Ben Hume/</a:t>
            </a:r>
            <a:r>
              <a:rPr lang="en-US" sz="2800" dirty="0" err="1">
                <a:latin typeface="IBM Plex Sans ExtraLight" panose="020B0303050203000203" pitchFamily="34" charset="0"/>
                <a:ea typeface="Calibri" panose="020F0502020204030204" pitchFamily="34" charset="0"/>
                <a:cs typeface="Times New Roman" panose="02020603050405020304" pitchFamily="18" charset="0"/>
              </a:rPr>
              <a:t>dist</a:t>
            </a:r>
            <a:r>
              <a:rPr lang="en-US" sz="2800" dirty="0">
                <a:latin typeface="IBM Plex Sans ExtraLight" panose="020B0303050203000203" pitchFamily="34" charset="0"/>
                <a:ea typeface="Calibri" panose="020F0502020204030204" pitchFamily="34" charset="0"/>
                <a:cs typeface="Times New Roman" panose="02020603050405020304" pitchFamily="18" charset="0"/>
              </a:rPr>
              <a:t>/Contact Tracker”</a:t>
            </a:r>
          </a:p>
          <a:p>
            <a:pPr marL="514350" indent="-514350" algn="just">
              <a:lnSpc>
                <a:spcPct val="107000"/>
              </a:lnSpc>
              <a:spcAft>
                <a:spcPts val="800"/>
              </a:spcAft>
              <a:buAutoNum type="arabicPeriod"/>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Run “</a:t>
            </a:r>
            <a:r>
              <a:rPr lang="en-US" sz="2800" dirty="0">
                <a:solidFill>
                  <a:srgbClr val="92D050"/>
                </a:solidFill>
                <a:latin typeface="IBM Plex Sans" panose="020B0503050203000203" pitchFamily="34" charset="0"/>
                <a:ea typeface="Calibri" panose="020F0502020204030204" pitchFamily="34" charset="0"/>
                <a:cs typeface="Times New Roman" panose="02020603050405020304" pitchFamily="18" charset="0"/>
              </a:rPr>
              <a:t>Contact Tracker.exe</a:t>
            </a:r>
            <a:r>
              <a:rPr lang="en-US" sz="2800" dirty="0">
                <a:latin typeface="IBM Plex Sans ExtraLight" panose="020B0303050203000203" pitchFamily="34" charset="0"/>
                <a:ea typeface="Calibri" panose="020F0502020204030204" pitchFamily="34" charset="0"/>
                <a:cs typeface="Times New Roman" panose="02020603050405020304" pitchFamily="18" charset="0"/>
              </a:rPr>
              <a:t>”</a:t>
            </a:r>
          </a:p>
          <a:p>
            <a:pPr marL="514350" indent="-514350" algn="just">
              <a:lnSpc>
                <a:spcPct val="107000"/>
              </a:lnSpc>
              <a:spcAft>
                <a:spcPts val="800"/>
              </a:spcAft>
              <a:buAutoNum type="arabicPeriod"/>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Save the world, one entry at a time.</a:t>
            </a:r>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TRY IT OUT!</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722112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10C86FE-42CB-497D-8A37-3EA1BEDC9E51}"/>
              </a:ext>
            </a:extLst>
          </p:cNvPr>
          <p:cNvPicPr preferRelativeResize="0">
            <a:picLocks/>
          </p:cNvPicPr>
          <p:nvPr/>
        </p:nvPicPr>
        <p:blipFill>
          <a:blip r:embed="rId2">
            <a:extLst>
              <a:ext uri="{28A0092B-C50C-407E-A947-70E740481C1C}">
                <a14:useLocalDpi xmlns:a14="http://schemas.microsoft.com/office/drawing/2010/main" val="0"/>
              </a:ext>
            </a:extLst>
          </a:blip>
          <a:srcRect l="2834" r="2834"/>
          <a:stretch/>
        </p:blipFill>
        <p:spPr>
          <a:xfrm>
            <a:off x="359400" y="360000"/>
            <a:ext cx="11473200" cy="6138000"/>
          </a:xfrm>
          <a:prstGeom prst="rect">
            <a:avLst/>
          </a:prstGeom>
        </p:spPr>
      </p:pic>
      <p:sp>
        <p:nvSpPr>
          <p:cNvPr id="2" name="Rectangle 1">
            <a:extLst>
              <a:ext uri="{FF2B5EF4-FFF2-40B4-BE49-F238E27FC236}">
                <a16:creationId xmlns:a16="http://schemas.microsoft.com/office/drawing/2014/main" id="{5D7C7A53-744E-48B0-9B93-D29759FF9FB5}"/>
              </a:ext>
            </a:extLst>
          </p:cNvPr>
          <p:cNvSpPr/>
          <p:nvPr/>
        </p:nvSpPr>
        <p:spPr>
          <a:xfrm>
            <a:off x="1266547" y="2695110"/>
            <a:ext cx="9658905" cy="14677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solidFill>
                <a:schemeClr val="bg1"/>
              </a:solidFill>
            </a:endParaRPr>
          </a:p>
        </p:txBody>
      </p:sp>
      <p:sp>
        <p:nvSpPr>
          <p:cNvPr id="8" name="TextBox 7">
            <a:extLst>
              <a:ext uri="{FF2B5EF4-FFF2-40B4-BE49-F238E27FC236}">
                <a16:creationId xmlns:a16="http://schemas.microsoft.com/office/drawing/2014/main" id="{51771992-E155-4984-A55A-BDB1E77B2ADB}"/>
              </a:ext>
            </a:extLst>
          </p:cNvPr>
          <p:cNvSpPr txBox="1"/>
          <p:nvPr/>
        </p:nvSpPr>
        <p:spPr>
          <a:xfrm>
            <a:off x="0" y="2842672"/>
            <a:ext cx="12192001" cy="720582"/>
          </a:xfrm>
          <a:prstGeom prst="rect">
            <a:avLst/>
          </a:prstGeom>
          <a:noFill/>
        </p:spPr>
        <p:txBody>
          <a:bodyPr wrap="square">
            <a:spAutoFit/>
          </a:bodyPr>
          <a:lstStyle/>
          <a:p>
            <a:pPr algn="ctr">
              <a:lnSpc>
                <a:spcPct val="107000"/>
              </a:lnSpc>
              <a:spcAft>
                <a:spcPts val="800"/>
              </a:spcAft>
            </a:pPr>
            <a:r>
              <a:rPr lang="en-US" sz="4000" b="1" dirty="0">
                <a:latin typeface="IBM Plex Sans" panose="020B0503050203000203" pitchFamily="34" charset="0"/>
                <a:ea typeface="Calibri" panose="020F0502020204030204" pitchFamily="34" charset="0"/>
                <a:cs typeface="Times New Roman" panose="02020603050405020304" pitchFamily="18" charset="0"/>
              </a:rPr>
              <a:t>THANK YOU FOR JUDGING MY ENTRY!</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4BF13FCF-851C-4F3F-BA3B-212D4C7398F7}"/>
              </a:ext>
            </a:extLst>
          </p:cNvPr>
          <p:cNvSpPr txBox="1"/>
          <p:nvPr/>
        </p:nvSpPr>
        <p:spPr>
          <a:xfrm>
            <a:off x="2" y="3563254"/>
            <a:ext cx="12192001" cy="482440"/>
          </a:xfrm>
          <a:prstGeom prst="rect">
            <a:avLst/>
          </a:prstGeom>
          <a:noFill/>
        </p:spPr>
        <p:txBody>
          <a:bodyPr wrap="square">
            <a:spAutoFit/>
          </a:bodyPr>
          <a:lstStyle/>
          <a:p>
            <a:pPr algn="ctr">
              <a:lnSpc>
                <a:spcPct val="107000"/>
              </a:lnSpc>
              <a:spcAft>
                <a:spcPts val="800"/>
              </a:spcAft>
            </a:pPr>
            <a:r>
              <a:rPr lang="en-US" sz="2500" b="1" dirty="0">
                <a:latin typeface="IBM Plex Sans ExtraLight" panose="020B0303050203000203" pitchFamily="34" charset="0"/>
                <a:ea typeface="Calibri" panose="020F0502020204030204" pitchFamily="34" charset="0"/>
                <a:cs typeface="Times New Roman" panose="02020603050405020304" pitchFamily="18" charset="0"/>
              </a:rPr>
              <a:t>Please feel free to contact me at bhume@students.mags.school.nz</a:t>
            </a:r>
            <a:endParaRPr lang="en-NZ" sz="25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7530821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CA69B411-6D35-47F4-9239-44DEC1EA7192}"/>
              </a:ext>
            </a:extLst>
          </p:cNvPr>
          <p:cNvPicPr>
            <a:picLocks noChangeAspect="1" noChangeArrowheads="1"/>
          </p:cNvPicPr>
          <p:nvPr/>
        </p:nvPicPr>
        <p:blipFill>
          <a:blip r:embed="rId2">
            <a:alphaModFix amt="5000"/>
            <a:extLst>
              <a:ext uri="{28A0092B-C50C-407E-A947-70E740481C1C}">
                <a14:useLocalDpi xmlns:a14="http://schemas.microsoft.com/office/drawing/2010/main" val="0"/>
              </a:ext>
            </a:extLst>
          </a:blip>
          <a:srcRect/>
          <a:stretch>
            <a:fillRect/>
          </a:stretch>
        </p:blipFill>
        <p:spPr bwMode="auto">
          <a:xfrm>
            <a:off x="6387296" y="911506"/>
            <a:ext cx="5034987" cy="503498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93BA05-D591-4A43-9F67-E284C597935E}"/>
              </a:ext>
            </a:extLst>
          </p:cNvPr>
          <p:cNvSpPr txBox="1"/>
          <p:nvPr/>
        </p:nvSpPr>
        <p:spPr>
          <a:xfrm>
            <a:off x="893178" y="1318839"/>
            <a:ext cx="10405641" cy="4220322"/>
          </a:xfrm>
          <a:prstGeom prst="rect">
            <a:avLst/>
          </a:prstGeom>
          <a:noFill/>
        </p:spPr>
        <p:txBody>
          <a:bodyPr wrap="square">
            <a:spAutoFit/>
          </a:bodyPr>
          <a:lstStyle/>
          <a:p>
            <a:pPr algn="just">
              <a:lnSpc>
                <a:spcPct val="107000"/>
              </a:lnSpc>
              <a:spcAft>
                <a:spcPts val="800"/>
              </a:spcAft>
            </a:pPr>
            <a:r>
              <a:rPr lang="en-US" sz="2800" dirty="0">
                <a:effectLst/>
                <a:latin typeface="IBM Plex Sans ExtraLight" panose="020B0303050203000203" pitchFamily="34" charset="0"/>
                <a:ea typeface="Calibri" panose="020F0502020204030204" pitchFamily="34" charset="0"/>
                <a:cs typeface="Times New Roman" panose="02020603050405020304" pitchFamily="18" charset="0"/>
              </a:rPr>
              <a:t>But why build a new contact tracker from the ground up when New Zealand already has one? While our government has the resources available to produce and support its own contact tracking software, </a:t>
            </a:r>
            <a:r>
              <a:rPr lang="en-US" sz="2800" dirty="0">
                <a:solidFill>
                  <a:srgbClr val="92D050"/>
                </a:solidFill>
                <a:effectLst/>
                <a:latin typeface="IBM Plex Sans" panose="020B0503050203000203" pitchFamily="34" charset="0"/>
                <a:ea typeface="Calibri" panose="020F0502020204030204" pitchFamily="34" charset="0"/>
                <a:cs typeface="Times New Roman" panose="02020603050405020304" pitchFamily="18" charset="0"/>
              </a:rPr>
              <a:t>many communities around the world do not. </a:t>
            </a:r>
            <a:r>
              <a:rPr lang="en-US" sz="2800" dirty="0">
                <a:effectLst/>
                <a:latin typeface="IBM Plex Sans ExtraLight" panose="020B0303050203000203" pitchFamily="34" charset="0"/>
                <a:ea typeface="Calibri" panose="020F0502020204030204" pitchFamily="34" charset="0"/>
                <a:cs typeface="Times New Roman" panose="02020603050405020304" pitchFamily="18" charset="0"/>
              </a:rPr>
              <a:t>This leaves smaller communities without access to reliable and effective contact tracking. I have developed my own contact tracking software with the goal of building a program that can be easily modified by small communities, giving them access to simple, but effective, contact tracking.</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WHY REINVENT THE WHEEL?</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155944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2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xit" presetSubtype="2" fill="hold" grpId="1" nodeType="withEffect">
                                  <p:stCondLst>
                                    <p:cond delay="0"/>
                                  </p:stCondLst>
                                  <p:childTnLst>
                                    <p:anim calcmode="lin" valueType="num">
                                      <p:cBhvr additive="base">
                                        <p:cTn id="14" dur="500"/>
                                        <p:tgtEl>
                                          <p:spTgt spid="5"/>
                                        </p:tgtEl>
                                        <p:attrNameLst>
                                          <p:attrName>ppt_x</p:attrName>
                                        </p:attrNameLst>
                                      </p:cBhvr>
                                      <p:tavLst>
                                        <p:tav tm="0">
                                          <p:val>
                                            <p:strVal val="ppt_x"/>
                                          </p:val>
                                        </p:tav>
                                        <p:tav tm="100000">
                                          <p:val>
                                            <p:strVal val="1+ppt_w/2"/>
                                          </p:val>
                                        </p:tav>
                                      </p:tavLst>
                                    </p:anim>
                                    <p:anim calcmode="lin" valueType="num">
                                      <p:cBhvr additive="base">
                                        <p:cTn id="15" dur="500"/>
                                        <p:tgtEl>
                                          <p:spTgt spid="5"/>
                                        </p:tgtEl>
                                        <p:attrNameLst>
                                          <p:attrName>ppt_y</p:attrName>
                                        </p:attrNameLst>
                                      </p:cBhvr>
                                      <p:tavLst>
                                        <p:tav tm="0">
                                          <p:val>
                                            <p:strVal val="ppt_y"/>
                                          </p:val>
                                        </p:tav>
                                        <p:tav tm="100000">
                                          <p:val>
                                            <p:strVal val="ppt_y"/>
                                          </p:val>
                                        </p:tav>
                                      </p:tavLst>
                                    </p:anim>
                                    <p:set>
                                      <p:cBhvr>
                                        <p:cTn id="16"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CA69B411-6D35-47F4-9239-44DEC1EA7192}"/>
              </a:ext>
            </a:extLst>
          </p:cNvPr>
          <p:cNvPicPr>
            <a:picLocks noChangeAspect="1" noChangeArrowheads="1"/>
          </p:cNvPicPr>
          <p:nvPr/>
        </p:nvPicPr>
        <p:blipFill>
          <a:blip r:embed="rId2">
            <a:alphaModFix amt="5000"/>
            <a:extLst>
              <a:ext uri="{28A0092B-C50C-407E-A947-70E740481C1C}">
                <a14:useLocalDpi xmlns:a14="http://schemas.microsoft.com/office/drawing/2010/main" val="0"/>
              </a:ext>
            </a:extLst>
          </a:blip>
          <a:srcRect/>
          <a:stretch>
            <a:fillRect/>
          </a:stretch>
        </p:blipFill>
        <p:spPr bwMode="auto">
          <a:xfrm>
            <a:off x="6387296" y="911506"/>
            <a:ext cx="5034987" cy="503498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1771992-E155-4984-A55A-BDB1E77B2ADB}"/>
              </a:ext>
            </a:extLst>
          </p:cNvPr>
          <p:cNvSpPr txBox="1"/>
          <p:nvPr/>
        </p:nvSpPr>
        <p:spPr>
          <a:xfrm>
            <a:off x="-1"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WHY REINVENT THE WHEEL?</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693A6D0-7AE4-4166-8F4F-BF41A62F5300}"/>
              </a:ext>
            </a:extLst>
          </p:cNvPr>
          <p:cNvSpPr txBox="1"/>
          <p:nvPr/>
        </p:nvSpPr>
        <p:spPr>
          <a:xfrm>
            <a:off x="831446" y="1219708"/>
            <a:ext cx="10529105" cy="4418582"/>
          </a:xfrm>
          <a:prstGeom prst="rect">
            <a:avLst/>
          </a:prstGeom>
          <a:noFill/>
        </p:spPr>
        <p:txBody>
          <a:bodyPr wrap="square">
            <a:spAutoFit/>
          </a:bodyPr>
          <a:lstStyle/>
          <a:p>
            <a:pPr algn="just">
              <a:lnSpc>
                <a:spcPct val="107000"/>
              </a:lnSpc>
              <a:spcAft>
                <a:spcPts val="800"/>
              </a:spcAft>
            </a:pPr>
            <a:r>
              <a:rPr lang="en-US" sz="2400" dirty="0">
                <a:effectLst/>
                <a:latin typeface="IBM Plex Sans ExtraLight" panose="020B0303050203000203" pitchFamily="34" charset="0"/>
                <a:ea typeface="Calibri" panose="020F0502020204030204" pitchFamily="34" charset="0"/>
                <a:cs typeface="Times New Roman" panose="02020603050405020304" pitchFamily="18" charset="0"/>
              </a:rPr>
              <a:t>Adapting a pre-existing contact tracing system or developing an entirely new one can be time consuming and costly for smaller communities. By developing an easily adaptable </a:t>
            </a:r>
            <a:r>
              <a:rPr lang="en-US" sz="2400" i="1" dirty="0">
                <a:effectLst/>
                <a:latin typeface="IBM Plex Sans ExtraLight" panose="020B0303050203000203" pitchFamily="34" charset="0"/>
                <a:ea typeface="Calibri" panose="020F0502020204030204" pitchFamily="34" charset="0"/>
                <a:cs typeface="Times New Roman" panose="02020603050405020304" pitchFamily="18" charset="0"/>
              </a:rPr>
              <a:t>open-source</a:t>
            </a:r>
            <a:r>
              <a:rPr lang="en-US" sz="2400" dirty="0">
                <a:effectLst/>
                <a:latin typeface="IBM Plex Sans ExtraLight" panose="020B0303050203000203" pitchFamily="34" charset="0"/>
                <a:ea typeface="Calibri" panose="020F0502020204030204" pitchFamily="34" charset="0"/>
                <a:cs typeface="Times New Roman" panose="02020603050405020304" pitchFamily="18" charset="0"/>
              </a:rPr>
              <a:t> Python program with an emphasis on easy modification, I am able to provide reliable contact tracing to smaller communities at a very low cost. Rather than allocating funds to their own contact racing program or an outsourced alternative, authorities of smaller communities can, with little technical experience, adapt this pre-existing application to facilitate their community’s needs. Furthermore, developing this application in Python allows smaller communities to easily adapt the program to work with their own API's and even integrate their own language settings.</a:t>
            </a:r>
            <a:endParaRPr lang="en-NZ" sz="24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77567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0-#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Research Icon Png #363960 - Free Icons Library">
            <a:extLst>
              <a:ext uri="{FF2B5EF4-FFF2-40B4-BE49-F238E27FC236}">
                <a16:creationId xmlns:a16="http://schemas.microsoft.com/office/drawing/2014/main" id="{AAC63FD6-6324-474A-9C29-AEC7C027C1E5}"/>
              </a:ext>
            </a:extLst>
          </p:cNvPr>
          <p:cNvPicPr>
            <a:picLocks noChangeAspect="1" noChangeArrowheads="1"/>
          </p:cNvPicPr>
          <p:nvPr/>
        </p:nvPicPr>
        <p:blipFill>
          <a:blip r:embed="rId2">
            <a:alphaModFix/>
            <a:extLst>
              <a:ext uri="{28A0092B-C50C-407E-A947-70E740481C1C}">
                <a14:useLocalDpi xmlns:a14="http://schemas.microsoft.com/office/drawing/2010/main" val="0"/>
              </a:ext>
            </a:extLst>
          </a:blip>
          <a:srcRect/>
          <a:stretch>
            <a:fillRect/>
          </a:stretch>
        </p:blipFill>
        <p:spPr bwMode="auto">
          <a:xfrm>
            <a:off x="893179" y="3281882"/>
            <a:ext cx="4507374" cy="26952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93BA05-D591-4A43-9F67-E284C597935E}"/>
              </a:ext>
            </a:extLst>
          </p:cNvPr>
          <p:cNvSpPr txBox="1"/>
          <p:nvPr/>
        </p:nvSpPr>
        <p:spPr>
          <a:xfrm>
            <a:off x="893178" y="1318839"/>
            <a:ext cx="10405641" cy="1451359"/>
          </a:xfrm>
          <a:prstGeom prst="rect">
            <a:avLst/>
          </a:prstGeom>
          <a:no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After conducting research into how different factors contribute to the </a:t>
            </a:r>
            <a:r>
              <a:rPr lang="en-US" sz="2800" dirty="0">
                <a:solidFill>
                  <a:srgbClr val="92D050"/>
                </a:solidFill>
                <a:latin typeface="IBM Plex Sans" panose="020B0503050203000203" pitchFamily="34" charset="0"/>
                <a:ea typeface="Calibri" panose="020F0502020204030204" pitchFamily="34" charset="0"/>
                <a:cs typeface="Times New Roman" panose="02020603050405020304" pitchFamily="18" charset="0"/>
              </a:rPr>
              <a:t>effectiveness</a:t>
            </a:r>
            <a:r>
              <a:rPr lang="en-US" sz="2800" dirty="0">
                <a:latin typeface="IBM Plex Sans ExtraLight" panose="020B0303050203000203" pitchFamily="34" charset="0"/>
                <a:ea typeface="Calibri" panose="020F0502020204030204" pitchFamily="34" charset="0"/>
                <a:cs typeface="Times New Roman" panose="02020603050405020304" pitchFamily="18" charset="0"/>
              </a:rPr>
              <a:t> of contact tracing, I was able to format my findings into a series of collated conclusions.</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51771992-E155-4984-A55A-BDB1E77B2ADB}"/>
              </a:ext>
            </a:extLst>
          </p:cNvPr>
          <p:cNvSpPr txBox="1"/>
          <p:nvPr/>
        </p:nvSpPr>
        <p:spPr>
          <a:xfrm>
            <a:off x="-3"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RESEARCH</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986584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2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00"/>
                                  </p:stCondLst>
                                  <p:childTnLst>
                                    <p:set>
                                      <p:cBhvr>
                                        <p:cTn id="10" dur="1" fill="hold">
                                          <p:stCondLst>
                                            <p:cond delay="0"/>
                                          </p:stCondLst>
                                        </p:cTn>
                                        <p:tgtEl>
                                          <p:spTgt spid="4100"/>
                                        </p:tgtEl>
                                        <p:attrNameLst>
                                          <p:attrName>style.visibility</p:attrName>
                                        </p:attrNameLst>
                                      </p:cBhvr>
                                      <p:to>
                                        <p:strVal val="visible"/>
                                      </p:to>
                                    </p:set>
                                    <p:anim calcmode="lin" valueType="num">
                                      <p:cBhvr additive="base">
                                        <p:cTn id="11" dur="500" fill="hold"/>
                                        <p:tgtEl>
                                          <p:spTgt spid="4100"/>
                                        </p:tgtEl>
                                        <p:attrNameLst>
                                          <p:attrName>ppt_x</p:attrName>
                                        </p:attrNameLst>
                                      </p:cBhvr>
                                      <p:tavLst>
                                        <p:tav tm="0">
                                          <p:val>
                                            <p:strVal val="1+#ppt_w/2"/>
                                          </p:val>
                                        </p:tav>
                                        <p:tav tm="100000">
                                          <p:val>
                                            <p:strVal val="#ppt_x"/>
                                          </p:val>
                                        </p:tav>
                                      </p:tavLst>
                                    </p:anim>
                                    <p:anim calcmode="lin" valueType="num">
                                      <p:cBhvr additive="base">
                                        <p:cTn id="12" dur="500" fill="hold"/>
                                        <p:tgtEl>
                                          <p:spTgt spid="410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20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xit" presetSubtype="2" fill="hold" grpId="1" nodeType="withEffect">
                                  <p:stCondLst>
                                    <p:cond delay="0"/>
                                  </p:stCondLst>
                                  <p:childTnLst>
                                    <p:anim calcmode="lin" valueType="num">
                                      <p:cBhvr additive="base">
                                        <p:cTn id="18" dur="500"/>
                                        <p:tgtEl>
                                          <p:spTgt spid="5"/>
                                        </p:tgtEl>
                                        <p:attrNameLst>
                                          <p:attrName>ppt_x</p:attrName>
                                        </p:attrNameLst>
                                      </p:cBhvr>
                                      <p:tavLst>
                                        <p:tav tm="0">
                                          <p:val>
                                            <p:strVal val="ppt_x"/>
                                          </p:val>
                                        </p:tav>
                                        <p:tav tm="100000">
                                          <p:val>
                                            <p:strVal val="1+ppt_w/2"/>
                                          </p:val>
                                        </p:tav>
                                      </p:tavLst>
                                    </p:anim>
                                    <p:anim calcmode="lin" valueType="num">
                                      <p:cBhvr additive="base">
                                        <p:cTn id="19" dur="500"/>
                                        <p:tgtEl>
                                          <p:spTgt spid="5"/>
                                        </p:tgtEl>
                                        <p:attrNameLst>
                                          <p:attrName>ppt_y</p:attrName>
                                        </p:attrNameLst>
                                      </p:cBhvr>
                                      <p:tavLst>
                                        <p:tav tm="0">
                                          <p:val>
                                            <p:strVal val="ppt_y"/>
                                          </p:val>
                                        </p:tav>
                                        <p:tav tm="100000">
                                          <p:val>
                                            <p:strVal val="ppt_y"/>
                                          </p:val>
                                        </p:tav>
                                      </p:tavLst>
                                    </p:anim>
                                    <p:set>
                                      <p:cBhvr>
                                        <p:cTn id="20" dur="1" fill="hold">
                                          <p:stCondLst>
                                            <p:cond delay="499"/>
                                          </p:stCondLst>
                                        </p:cTn>
                                        <p:tgtEl>
                                          <p:spTgt spid="5"/>
                                        </p:tgtEl>
                                        <p:attrNameLst>
                                          <p:attrName>style.visibility</p:attrName>
                                        </p:attrNameLst>
                                      </p:cBhvr>
                                      <p:to>
                                        <p:strVal val="hidden"/>
                                      </p:to>
                                    </p:set>
                                  </p:childTnLst>
                                </p:cTn>
                              </p:par>
                              <p:par>
                                <p:cTn id="21" presetID="42" presetClass="path" presetSubtype="0" accel="50000" decel="50000" fill="hold" nodeType="withEffect">
                                  <p:stCondLst>
                                    <p:cond delay="0"/>
                                  </p:stCondLst>
                                  <p:childTnLst>
                                    <p:animMotion origin="layout" path="M -2.91667E-6 1.11022E-16 L 0.00013 -0.175 " pathEditMode="relative" rAng="0" ptsTypes="AA">
                                      <p:cBhvr>
                                        <p:cTn id="22" dur="500" fill="hold"/>
                                        <p:tgtEl>
                                          <p:spTgt spid="4100"/>
                                        </p:tgtEl>
                                        <p:attrNameLst>
                                          <p:attrName>ppt_x</p:attrName>
                                          <p:attrName>ppt_y</p:attrName>
                                        </p:attrNameLst>
                                      </p:cBhvr>
                                      <p:rCtr x="0" y="-875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Research Icon Png #363960 - Free Icons Library">
            <a:extLst>
              <a:ext uri="{FF2B5EF4-FFF2-40B4-BE49-F238E27FC236}">
                <a16:creationId xmlns:a16="http://schemas.microsoft.com/office/drawing/2014/main" id="{AAC63FD6-6324-474A-9C29-AEC7C027C1E5}"/>
              </a:ext>
            </a:extLst>
          </p:cNvPr>
          <p:cNvPicPr>
            <a:picLocks noChangeAspect="1" noChangeArrowheads="1"/>
          </p:cNvPicPr>
          <p:nvPr/>
        </p:nvPicPr>
        <p:blipFill>
          <a:blip r:embed="rId2">
            <a:alphaModFix/>
            <a:extLst>
              <a:ext uri="{28A0092B-C50C-407E-A947-70E740481C1C}">
                <a14:useLocalDpi xmlns:a14="http://schemas.microsoft.com/office/drawing/2010/main" val="0"/>
              </a:ext>
            </a:extLst>
          </a:blip>
          <a:srcRect/>
          <a:stretch>
            <a:fillRect/>
          </a:stretch>
        </p:blipFill>
        <p:spPr bwMode="auto">
          <a:xfrm>
            <a:off x="893178" y="2081387"/>
            <a:ext cx="4507374" cy="269522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666533D5-8366-43C8-ADA4-DA42646BE92A}"/>
              </a:ext>
            </a:extLst>
          </p:cNvPr>
          <p:cNvSpPr/>
          <p:nvPr/>
        </p:nvSpPr>
        <p:spPr>
          <a:xfrm>
            <a:off x="-3" y="0"/>
            <a:ext cx="12192000"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8" name="TextBox 7">
            <a:extLst>
              <a:ext uri="{FF2B5EF4-FFF2-40B4-BE49-F238E27FC236}">
                <a16:creationId xmlns:a16="http://schemas.microsoft.com/office/drawing/2014/main" id="{51771992-E155-4984-A55A-BDB1E77B2ADB}"/>
              </a:ext>
            </a:extLst>
          </p:cNvPr>
          <p:cNvSpPr txBox="1"/>
          <p:nvPr/>
        </p:nvSpPr>
        <p:spPr>
          <a:xfrm>
            <a:off x="-3"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RESEARCH</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9693A6D0-7AE4-4166-8F4F-BF41A62F5300}"/>
              </a:ext>
            </a:extLst>
          </p:cNvPr>
          <p:cNvSpPr txBox="1"/>
          <p:nvPr/>
        </p:nvSpPr>
        <p:spPr>
          <a:xfrm>
            <a:off x="446586" y="1680540"/>
            <a:ext cx="11298822" cy="4217501"/>
          </a:xfrm>
          <a:prstGeom prst="rect">
            <a:avLst/>
          </a:prstGeom>
          <a:no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“Appealing to customers’ brains (knowledge) rather than their hearts (emotions) can increase the effectiveness of contact tracing as people are more likely to participate” - Dr Raymond Xia. An individual is more likely to participate in a contact tracing system if they think that it is reliable. In systems where there is skepticism, far fewer individuals tend to participate, reducing the effectiveness of the contact tracing system. To increase the effectiveness of contact tracing the system should demonstrate “demonstrate professionalism, competence, and reliability”.</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160335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200"/>
                                  </p:stCondLst>
                                  <p:childTnLst>
                                    <p:set>
                                      <p:cBhvr>
                                        <p:cTn id="6" dur="1" fill="hold">
                                          <p:stCondLst>
                                            <p:cond delay="0"/>
                                          </p:stCondLst>
                                        </p:cTn>
                                        <p:tgtEl>
                                          <p:spTgt spid="4100"/>
                                        </p:tgtEl>
                                        <p:attrNameLst>
                                          <p:attrName>style.visibility</p:attrName>
                                        </p:attrNameLst>
                                      </p:cBhvr>
                                      <p:to>
                                        <p:strVal val="visible"/>
                                      </p:to>
                                    </p:set>
                                    <p:anim calcmode="lin" valueType="num">
                                      <p:cBhvr additive="base">
                                        <p:cTn id="7" dur="500" fill="hold"/>
                                        <p:tgtEl>
                                          <p:spTgt spid="4100"/>
                                        </p:tgtEl>
                                        <p:attrNameLst>
                                          <p:attrName>ppt_x</p:attrName>
                                        </p:attrNameLst>
                                      </p:cBhvr>
                                      <p:tavLst>
                                        <p:tav tm="0">
                                          <p:val>
                                            <p:strVal val="1+#ppt_w/2"/>
                                          </p:val>
                                        </p:tav>
                                        <p:tav tm="100000">
                                          <p:val>
                                            <p:strVal val="#ppt_x"/>
                                          </p:val>
                                        </p:tav>
                                      </p:tavLst>
                                    </p:anim>
                                    <p:anim calcmode="lin" valueType="num">
                                      <p:cBhvr additive="base">
                                        <p:cTn id="8" dur="500" fill="hold"/>
                                        <p:tgtEl>
                                          <p:spTgt spid="410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0-#ppt_w/2"/>
                                          </p:val>
                                        </p:tav>
                                        <p:tav tm="100000">
                                          <p:val>
                                            <p:strVal val="#ppt_x"/>
                                          </p:val>
                                        </p:tav>
                                      </p:tavLst>
                                    </p:anim>
                                    <p:anim calcmode="lin" valueType="num">
                                      <p:cBhvr additive="base">
                                        <p:cTn id="18" dur="500" fill="hold"/>
                                        <p:tgtEl>
                                          <p:spTgt spid="11"/>
                                        </p:tgtEl>
                                        <p:attrNameLst>
                                          <p:attrName>ppt_y</p:attrName>
                                        </p:attrNameLst>
                                      </p:cBhvr>
                                      <p:tavLst>
                                        <p:tav tm="0">
                                          <p:val>
                                            <p:strVal val="#ppt_y"/>
                                          </p:val>
                                        </p:tav>
                                        <p:tav tm="100000">
                                          <p:val>
                                            <p:strVal val="#ppt_y"/>
                                          </p:val>
                                        </p:tav>
                                      </p:tavLst>
                                    </p:anim>
                                  </p:childTnLst>
                                </p:cTn>
                              </p:par>
                              <p:par>
                                <p:cTn id="19" presetID="42" presetClass="path" presetSubtype="0" accel="50000" decel="50000" fill="hold" nodeType="withEffect">
                                  <p:stCondLst>
                                    <p:cond delay="0"/>
                                  </p:stCondLst>
                                  <p:childTnLst>
                                    <p:animMotion origin="layout" path="M -2.91667E-6 1.11022E-16 L 0.00013 -0.175 " pathEditMode="relative" rAng="0" ptsTypes="AA">
                                      <p:cBhvr>
                                        <p:cTn id="20" dur="500" fill="hold"/>
                                        <p:tgtEl>
                                          <p:spTgt spid="4100"/>
                                        </p:tgtEl>
                                        <p:attrNameLst>
                                          <p:attrName>ppt_x</p:attrName>
                                          <p:attrName>ppt_y</p:attrName>
                                        </p:attrNameLst>
                                      </p:cBhvr>
                                      <p:rCtr x="0" y="-8750"/>
                                    </p:animMotion>
                                  </p:childTnLst>
                                </p:cTn>
                              </p:par>
                              <p:par>
                                <p:cTn id="21" presetID="10"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par>
                                <p:cTn id="24" presetID="2" presetClass="exit" presetSubtype="2" fill="hold" grpId="1" nodeType="withEffect">
                                  <p:stCondLst>
                                    <p:cond delay="0"/>
                                  </p:stCondLst>
                                  <p:childTnLst>
                                    <p:anim calcmode="lin" valueType="num">
                                      <p:cBhvr additive="base">
                                        <p:cTn id="25" dur="500"/>
                                        <p:tgtEl>
                                          <p:spTgt spid="11"/>
                                        </p:tgtEl>
                                        <p:attrNameLst>
                                          <p:attrName>ppt_x</p:attrName>
                                        </p:attrNameLst>
                                      </p:cBhvr>
                                      <p:tavLst>
                                        <p:tav tm="0">
                                          <p:val>
                                            <p:strVal val="ppt_x"/>
                                          </p:val>
                                        </p:tav>
                                        <p:tav tm="100000">
                                          <p:val>
                                            <p:strVal val="1+ppt_w/2"/>
                                          </p:val>
                                        </p:tav>
                                      </p:tavLst>
                                    </p:anim>
                                    <p:anim calcmode="lin" valueType="num">
                                      <p:cBhvr additive="base">
                                        <p:cTn id="26" dur="500"/>
                                        <p:tgtEl>
                                          <p:spTgt spid="11"/>
                                        </p:tgtEl>
                                        <p:attrNameLst>
                                          <p:attrName>ppt_y</p:attrName>
                                        </p:attrNameLst>
                                      </p:cBhvr>
                                      <p:tavLst>
                                        <p:tav tm="0">
                                          <p:val>
                                            <p:strVal val="ppt_y"/>
                                          </p:val>
                                        </p:tav>
                                        <p:tav tm="100000">
                                          <p:val>
                                            <p:strVal val="ppt_y"/>
                                          </p:val>
                                        </p:tav>
                                      </p:tavLst>
                                    </p:anim>
                                    <p:set>
                                      <p:cBhvr>
                                        <p:cTn id="27"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11" grpId="0"/>
      <p:bldP spid="11"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Research Icon Png #363960 - Free Icons Library">
            <a:extLst>
              <a:ext uri="{FF2B5EF4-FFF2-40B4-BE49-F238E27FC236}">
                <a16:creationId xmlns:a16="http://schemas.microsoft.com/office/drawing/2014/main" id="{AAC63FD6-6324-474A-9C29-AEC7C027C1E5}"/>
              </a:ext>
            </a:extLst>
          </p:cNvPr>
          <p:cNvPicPr>
            <a:picLocks noChangeAspect="1" noChangeArrowheads="1"/>
          </p:cNvPicPr>
          <p:nvPr/>
        </p:nvPicPr>
        <p:blipFill>
          <a:blip r:embed="rId2">
            <a:alphaModFix/>
            <a:extLst>
              <a:ext uri="{28A0092B-C50C-407E-A947-70E740481C1C}">
                <a14:useLocalDpi xmlns:a14="http://schemas.microsoft.com/office/drawing/2010/main" val="0"/>
              </a:ext>
            </a:extLst>
          </a:blip>
          <a:srcRect/>
          <a:stretch>
            <a:fillRect/>
          </a:stretch>
        </p:blipFill>
        <p:spPr bwMode="auto">
          <a:xfrm>
            <a:off x="893178" y="2081387"/>
            <a:ext cx="4507374" cy="269522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666533D5-8366-43C8-ADA4-DA42646BE92A}"/>
              </a:ext>
            </a:extLst>
          </p:cNvPr>
          <p:cNvSpPr/>
          <p:nvPr/>
        </p:nvSpPr>
        <p:spPr>
          <a:xfrm>
            <a:off x="-3" y="0"/>
            <a:ext cx="12192000"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8" name="TextBox 7">
            <a:extLst>
              <a:ext uri="{FF2B5EF4-FFF2-40B4-BE49-F238E27FC236}">
                <a16:creationId xmlns:a16="http://schemas.microsoft.com/office/drawing/2014/main" id="{51771992-E155-4984-A55A-BDB1E77B2ADB}"/>
              </a:ext>
            </a:extLst>
          </p:cNvPr>
          <p:cNvSpPr txBox="1"/>
          <p:nvPr/>
        </p:nvSpPr>
        <p:spPr>
          <a:xfrm>
            <a:off x="-3"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RESEARCH</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4EBE7243-B406-4E35-8FD8-B91689F64CAF}"/>
              </a:ext>
            </a:extLst>
          </p:cNvPr>
          <p:cNvSpPr txBox="1"/>
          <p:nvPr/>
        </p:nvSpPr>
        <p:spPr>
          <a:xfrm>
            <a:off x="446586" y="2011784"/>
            <a:ext cx="11298822" cy="2834430"/>
          </a:xfrm>
          <a:prstGeom prst="rect">
            <a:avLst/>
          </a:prstGeom>
          <a:no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Contact tracing systems rely on the ability to respond quickly to a case, the efficiency of a system will be reduced if it is not time optimized as the timeframe the infected individual has to spread the virus before they are isolated is increased. Reducing the time taken for authorities to follow an infection case can reduce the spread of the virus as the window of time in which the virus can be spread is reduced.</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507450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200"/>
                                  </p:stCondLst>
                                  <p:childTnLst>
                                    <p:set>
                                      <p:cBhvr>
                                        <p:cTn id="6" dur="1" fill="hold">
                                          <p:stCondLst>
                                            <p:cond delay="0"/>
                                          </p:stCondLst>
                                        </p:cTn>
                                        <p:tgtEl>
                                          <p:spTgt spid="4100"/>
                                        </p:tgtEl>
                                        <p:attrNameLst>
                                          <p:attrName>style.visibility</p:attrName>
                                        </p:attrNameLst>
                                      </p:cBhvr>
                                      <p:to>
                                        <p:strVal val="visible"/>
                                      </p:to>
                                    </p:set>
                                    <p:anim calcmode="lin" valueType="num">
                                      <p:cBhvr additive="base">
                                        <p:cTn id="7" dur="500" fill="hold"/>
                                        <p:tgtEl>
                                          <p:spTgt spid="4100"/>
                                        </p:tgtEl>
                                        <p:attrNameLst>
                                          <p:attrName>ppt_x</p:attrName>
                                        </p:attrNameLst>
                                      </p:cBhvr>
                                      <p:tavLst>
                                        <p:tav tm="0">
                                          <p:val>
                                            <p:strVal val="1+#ppt_w/2"/>
                                          </p:val>
                                        </p:tav>
                                        <p:tav tm="100000">
                                          <p:val>
                                            <p:strVal val="#ppt_x"/>
                                          </p:val>
                                        </p:tav>
                                      </p:tavLst>
                                    </p:anim>
                                    <p:anim calcmode="lin" valueType="num">
                                      <p:cBhvr additive="base">
                                        <p:cTn id="8" dur="500" fill="hold"/>
                                        <p:tgtEl>
                                          <p:spTgt spid="410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42" presetClass="path" presetSubtype="0" accel="50000" decel="50000" fill="hold" nodeType="withEffect">
                                  <p:stCondLst>
                                    <p:cond delay="0"/>
                                  </p:stCondLst>
                                  <p:childTnLst>
                                    <p:animMotion origin="layout" path="M -2.91667E-6 1.11022E-16 L 0.00013 -0.175 " pathEditMode="relative" rAng="0" ptsTypes="AA">
                                      <p:cBhvr>
                                        <p:cTn id="14" dur="500" fill="hold"/>
                                        <p:tgtEl>
                                          <p:spTgt spid="4100"/>
                                        </p:tgtEl>
                                        <p:attrNameLst>
                                          <p:attrName>ppt_x</p:attrName>
                                          <p:attrName>ppt_y</p:attrName>
                                        </p:attrNameLst>
                                      </p:cBhvr>
                                      <p:rCtr x="0" y="-8750"/>
                                    </p:animMotion>
                                  </p:childTnLst>
                                </p:cTn>
                              </p:par>
                              <p:par>
                                <p:cTn id="15" presetID="10"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0-#ppt_w/2"/>
                                          </p:val>
                                        </p:tav>
                                        <p:tav tm="100000">
                                          <p:val>
                                            <p:strVal val="#ppt_x"/>
                                          </p:val>
                                        </p:tav>
                                      </p:tavLst>
                                    </p:anim>
                                    <p:anim calcmode="lin" valueType="num">
                                      <p:cBhvr additive="base">
                                        <p:cTn id="23" dur="500" fill="hold"/>
                                        <p:tgtEl>
                                          <p:spTgt spid="6"/>
                                        </p:tgtEl>
                                        <p:attrNameLst>
                                          <p:attrName>ppt_y</p:attrName>
                                        </p:attrNameLst>
                                      </p:cBhvr>
                                      <p:tavLst>
                                        <p:tav tm="0">
                                          <p:val>
                                            <p:strVal val="#ppt_y"/>
                                          </p:val>
                                        </p:tav>
                                        <p:tav tm="100000">
                                          <p:val>
                                            <p:strVal val="#ppt_y"/>
                                          </p:val>
                                        </p:tav>
                                      </p:tavLst>
                                    </p:anim>
                                  </p:childTnLst>
                                </p:cTn>
                              </p:par>
                              <p:par>
                                <p:cTn id="24" presetID="2" presetClass="exit" presetSubtype="2" fill="hold" grpId="1" nodeType="withEffect">
                                  <p:stCondLst>
                                    <p:cond delay="0"/>
                                  </p:stCondLst>
                                  <p:childTnLst>
                                    <p:anim calcmode="lin" valueType="num">
                                      <p:cBhvr additive="base">
                                        <p:cTn id="25" dur="500"/>
                                        <p:tgtEl>
                                          <p:spTgt spid="6"/>
                                        </p:tgtEl>
                                        <p:attrNameLst>
                                          <p:attrName>ppt_x</p:attrName>
                                        </p:attrNameLst>
                                      </p:cBhvr>
                                      <p:tavLst>
                                        <p:tav tm="0">
                                          <p:val>
                                            <p:strVal val="ppt_x"/>
                                          </p:val>
                                        </p:tav>
                                        <p:tav tm="100000">
                                          <p:val>
                                            <p:strVal val="1+ppt_w/2"/>
                                          </p:val>
                                        </p:tav>
                                      </p:tavLst>
                                    </p:anim>
                                    <p:anim calcmode="lin" valueType="num">
                                      <p:cBhvr additive="base">
                                        <p:cTn id="26" dur="500"/>
                                        <p:tgtEl>
                                          <p:spTgt spid="6"/>
                                        </p:tgtEl>
                                        <p:attrNameLst>
                                          <p:attrName>ppt_y</p:attrName>
                                        </p:attrNameLst>
                                      </p:cBhvr>
                                      <p:tavLst>
                                        <p:tav tm="0">
                                          <p:val>
                                            <p:strVal val="ppt_y"/>
                                          </p:val>
                                        </p:tav>
                                        <p:tav tm="100000">
                                          <p:val>
                                            <p:strVal val="ppt_y"/>
                                          </p:val>
                                        </p:tav>
                                      </p:tavLst>
                                    </p:anim>
                                    <p:set>
                                      <p:cBhvr>
                                        <p:cTn id="2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6" grpId="0"/>
      <p:bldP spid="6"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Research Icon Png #363960 - Free Icons Library">
            <a:extLst>
              <a:ext uri="{FF2B5EF4-FFF2-40B4-BE49-F238E27FC236}">
                <a16:creationId xmlns:a16="http://schemas.microsoft.com/office/drawing/2014/main" id="{AAC63FD6-6324-474A-9C29-AEC7C027C1E5}"/>
              </a:ext>
            </a:extLst>
          </p:cNvPr>
          <p:cNvPicPr>
            <a:picLocks noChangeAspect="1" noChangeArrowheads="1"/>
          </p:cNvPicPr>
          <p:nvPr/>
        </p:nvPicPr>
        <p:blipFill>
          <a:blip r:embed="rId2">
            <a:alphaModFix/>
            <a:extLst>
              <a:ext uri="{28A0092B-C50C-407E-A947-70E740481C1C}">
                <a14:useLocalDpi xmlns:a14="http://schemas.microsoft.com/office/drawing/2010/main" val="0"/>
              </a:ext>
            </a:extLst>
          </a:blip>
          <a:srcRect/>
          <a:stretch>
            <a:fillRect/>
          </a:stretch>
        </p:blipFill>
        <p:spPr bwMode="auto">
          <a:xfrm>
            <a:off x="893178" y="2081387"/>
            <a:ext cx="4507374" cy="269522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666533D5-8366-43C8-ADA4-DA42646BE92A}"/>
              </a:ext>
            </a:extLst>
          </p:cNvPr>
          <p:cNvSpPr/>
          <p:nvPr/>
        </p:nvSpPr>
        <p:spPr>
          <a:xfrm>
            <a:off x="-3" y="0"/>
            <a:ext cx="12192000"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8" name="TextBox 7">
            <a:extLst>
              <a:ext uri="{FF2B5EF4-FFF2-40B4-BE49-F238E27FC236}">
                <a16:creationId xmlns:a16="http://schemas.microsoft.com/office/drawing/2014/main" id="{51771992-E155-4984-A55A-BDB1E77B2ADB}"/>
              </a:ext>
            </a:extLst>
          </p:cNvPr>
          <p:cNvSpPr txBox="1"/>
          <p:nvPr/>
        </p:nvSpPr>
        <p:spPr>
          <a:xfrm>
            <a:off x="-3" y="0"/>
            <a:ext cx="12192001" cy="720582"/>
          </a:xfrm>
          <a:prstGeom prst="rect">
            <a:avLst/>
          </a:prstGeom>
          <a:noFill/>
        </p:spPr>
        <p:txBody>
          <a:bodyPr wrap="square">
            <a:spAutoFit/>
          </a:bodyPr>
          <a:lstStyle/>
          <a:p>
            <a:pPr>
              <a:lnSpc>
                <a:spcPct val="107000"/>
              </a:lnSpc>
              <a:spcAft>
                <a:spcPts val="800"/>
              </a:spcAft>
            </a:pPr>
            <a:r>
              <a:rPr lang="en-US" sz="4000" b="1" dirty="0">
                <a:effectLst/>
                <a:latin typeface="IBM Plex Sans" panose="020B0503050203000203" pitchFamily="34" charset="0"/>
                <a:ea typeface="Calibri" panose="020F0502020204030204" pitchFamily="34" charset="0"/>
                <a:cs typeface="Times New Roman" panose="02020603050405020304" pitchFamily="18" charset="0"/>
              </a:rPr>
              <a:t>RESEARCH</a:t>
            </a:r>
            <a:endParaRPr lang="en-NZ"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B05DECBA-8A00-436E-86C0-85121190BAEF}"/>
              </a:ext>
            </a:extLst>
          </p:cNvPr>
          <p:cNvSpPr txBox="1"/>
          <p:nvPr/>
        </p:nvSpPr>
        <p:spPr>
          <a:xfrm>
            <a:off x="446586" y="2011784"/>
            <a:ext cx="11298822" cy="2834430"/>
          </a:xfrm>
          <a:prstGeom prst="rect">
            <a:avLst/>
          </a:prstGeom>
          <a:noFill/>
        </p:spPr>
        <p:txBody>
          <a:bodyPr wrap="square">
            <a:spAutoFit/>
          </a:bodyPr>
          <a:lstStyle/>
          <a:p>
            <a:pPr algn="just">
              <a:lnSpc>
                <a:spcPct val="107000"/>
              </a:lnSpc>
              <a:spcAft>
                <a:spcPts val="800"/>
              </a:spcAft>
            </a:pPr>
            <a:r>
              <a:rPr lang="en-US" sz="2800" dirty="0">
                <a:latin typeface="IBM Plex Sans ExtraLight" panose="020B0303050203000203" pitchFamily="34" charset="0"/>
                <a:ea typeface="Calibri" panose="020F0502020204030204" pitchFamily="34" charset="0"/>
                <a:cs typeface="Times New Roman" panose="02020603050405020304" pitchFamily="18" charset="0"/>
              </a:rPr>
              <a:t>Personal benefit has also been identified as a key factor which increases the likelihood of an individual participating in the contact tracing process. If an individual can gain something by participating, for example entry to an establishment, they are far more likely to participate. Adding some form of personal gain or euphoric response can increase the effectiveness of a contact tracing system.</a:t>
            </a:r>
            <a:endParaRPr lang="en-NZ" sz="2800" dirty="0">
              <a:effectLst/>
              <a:latin typeface="IBM Plex Sans ExtraLight" panose="020B030305020300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121077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200"/>
                                  </p:stCondLst>
                                  <p:childTnLst>
                                    <p:set>
                                      <p:cBhvr>
                                        <p:cTn id="6" dur="1" fill="hold">
                                          <p:stCondLst>
                                            <p:cond delay="0"/>
                                          </p:stCondLst>
                                        </p:cTn>
                                        <p:tgtEl>
                                          <p:spTgt spid="4100"/>
                                        </p:tgtEl>
                                        <p:attrNameLst>
                                          <p:attrName>style.visibility</p:attrName>
                                        </p:attrNameLst>
                                      </p:cBhvr>
                                      <p:to>
                                        <p:strVal val="visible"/>
                                      </p:to>
                                    </p:set>
                                    <p:anim calcmode="lin" valueType="num">
                                      <p:cBhvr additive="base">
                                        <p:cTn id="7" dur="500" fill="hold"/>
                                        <p:tgtEl>
                                          <p:spTgt spid="4100"/>
                                        </p:tgtEl>
                                        <p:attrNameLst>
                                          <p:attrName>ppt_x</p:attrName>
                                        </p:attrNameLst>
                                      </p:cBhvr>
                                      <p:tavLst>
                                        <p:tav tm="0">
                                          <p:val>
                                            <p:strVal val="1+#ppt_w/2"/>
                                          </p:val>
                                        </p:tav>
                                        <p:tav tm="100000">
                                          <p:val>
                                            <p:strVal val="#ppt_x"/>
                                          </p:val>
                                        </p:tav>
                                      </p:tavLst>
                                    </p:anim>
                                    <p:anim calcmode="lin" valueType="num">
                                      <p:cBhvr additive="base">
                                        <p:cTn id="8" dur="500" fill="hold"/>
                                        <p:tgtEl>
                                          <p:spTgt spid="410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42" presetClass="path" presetSubtype="0" accel="50000" decel="50000" fill="hold" nodeType="withEffect">
                                  <p:stCondLst>
                                    <p:cond delay="0"/>
                                  </p:stCondLst>
                                  <p:childTnLst>
                                    <p:animMotion origin="layout" path="M -2.91667E-6 1.11022E-16 L 0.00013 -0.175 " pathEditMode="relative" rAng="0" ptsTypes="AA">
                                      <p:cBhvr>
                                        <p:cTn id="14" dur="500" fill="hold"/>
                                        <p:tgtEl>
                                          <p:spTgt spid="4100"/>
                                        </p:tgtEl>
                                        <p:attrNameLst>
                                          <p:attrName>ppt_x</p:attrName>
                                          <p:attrName>ppt_y</p:attrName>
                                        </p:attrNameLst>
                                      </p:cBhvr>
                                      <p:rCtr x="0" y="-8750"/>
                                    </p:animMotion>
                                  </p:childTnLst>
                                </p:cTn>
                              </p:par>
                              <p:par>
                                <p:cTn id="15" presetID="10"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0-#ppt_w/2"/>
                                          </p:val>
                                        </p:tav>
                                        <p:tav tm="100000">
                                          <p:val>
                                            <p:strVal val="#ppt_x"/>
                                          </p:val>
                                        </p:tav>
                                      </p:tavLst>
                                    </p:anim>
                                    <p:anim calcmode="lin" valueType="num">
                                      <p:cBhvr additive="base">
                                        <p:cTn id="23" dur="500" fill="hold"/>
                                        <p:tgtEl>
                                          <p:spTgt spid="7"/>
                                        </p:tgtEl>
                                        <p:attrNameLst>
                                          <p:attrName>ppt_y</p:attrName>
                                        </p:attrNameLst>
                                      </p:cBhvr>
                                      <p:tavLst>
                                        <p:tav tm="0">
                                          <p:val>
                                            <p:strVal val="#ppt_y"/>
                                          </p:val>
                                        </p:tav>
                                        <p:tav tm="100000">
                                          <p:val>
                                            <p:strVal val="#ppt_y"/>
                                          </p:val>
                                        </p:tav>
                                      </p:tavLst>
                                    </p:anim>
                                  </p:childTnLst>
                                </p:cTn>
                              </p:par>
                              <p:par>
                                <p:cTn id="24" presetID="2" presetClass="exit" presetSubtype="2" fill="hold" grpId="1" nodeType="withEffect">
                                  <p:stCondLst>
                                    <p:cond delay="0"/>
                                  </p:stCondLst>
                                  <p:childTnLst>
                                    <p:anim calcmode="lin" valueType="num">
                                      <p:cBhvr additive="base">
                                        <p:cTn id="25" dur="500"/>
                                        <p:tgtEl>
                                          <p:spTgt spid="7"/>
                                        </p:tgtEl>
                                        <p:attrNameLst>
                                          <p:attrName>ppt_x</p:attrName>
                                        </p:attrNameLst>
                                      </p:cBhvr>
                                      <p:tavLst>
                                        <p:tav tm="0">
                                          <p:val>
                                            <p:strVal val="ppt_x"/>
                                          </p:val>
                                        </p:tav>
                                        <p:tav tm="100000">
                                          <p:val>
                                            <p:strVal val="1+ppt_w/2"/>
                                          </p:val>
                                        </p:tav>
                                      </p:tavLst>
                                    </p:anim>
                                    <p:anim calcmode="lin" valueType="num">
                                      <p:cBhvr additive="base">
                                        <p:cTn id="26" dur="500"/>
                                        <p:tgtEl>
                                          <p:spTgt spid="7"/>
                                        </p:tgtEl>
                                        <p:attrNameLst>
                                          <p:attrName>ppt_y</p:attrName>
                                        </p:attrNameLst>
                                      </p:cBhvr>
                                      <p:tavLst>
                                        <p:tav tm="0">
                                          <p:val>
                                            <p:strVal val="ppt_y"/>
                                          </p:val>
                                        </p:tav>
                                        <p:tav tm="100000">
                                          <p:val>
                                            <p:strVal val="ppt_y"/>
                                          </p:val>
                                        </p:tav>
                                      </p:tavLst>
                                    </p:anim>
                                    <p:set>
                                      <p:cBhvr>
                                        <p:cTn id="2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7" grpId="0"/>
      <p:bldP spid="7"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375</TotalTime>
  <Words>2627</Words>
  <Application>Microsoft Office PowerPoint</Application>
  <PresentationFormat>Widescreen</PresentationFormat>
  <Paragraphs>111</Paragraphs>
  <Slides>31</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Calibri Light</vt:lpstr>
      <vt:lpstr>IBM Plex Sans</vt:lpstr>
      <vt:lpstr>IBM Plex Sans ExtraLight</vt:lpstr>
      <vt:lpstr>IBM Plex Sans Light</vt:lpstr>
      <vt:lpstr>IBM Plex Sans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Hume</dc:creator>
  <cp:lastModifiedBy>Ben Hume</cp:lastModifiedBy>
  <cp:revision>10</cp:revision>
  <dcterms:created xsi:type="dcterms:W3CDTF">2021-08-18T08:44:27Z</dcterms:created>
  <dcterms:modified xsi:type="dcterms:W3CDTF">2021-08-29T23:22:30Z</dcterms:modified>
</cp:coreProperties>
</file>

<file path=docProps/thumbnail.jpeg>
</file>